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853D"/>
    <a:srgbClr val="EB0861"/>
    <a:srgbClr val="0D4D66"/>
    <a:srgbClr val="0884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86" d="100"/>
          <a:sy n="86" d="100"/>
        </p:scale>
        <p:origin x="-485" y="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5AD43EC-37D3-8E27-719B-D7549DAE819A}"/>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uk-UA"/>
          </a:p>
        </p:txBody>
      </p:sp>
      <p:sp>
        <p:nvSpPr>
          <p:cNvPr id="3" name="Подзаголовок 2">
            <a:extLst>
              <a:ext uri="{FF2B5EF4-FFF2-40B4-BE49-F238E27FC236}">
                <a16:creationId xmlns:a16="http://schemas.microsoft.com/office/drawing/2014/main" xmlns="" id="{FCCBA8F3-DB06-B44D-27E2-E71987689F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a:p>
        </p:txBody>
      </p:sp>
      <p:sp>
        <p:nvSpPr>
          <p:cNvPr id="4" name="Дата 3">
            <a:extLst>
              <a:ext uri="{FF2B5EF4-FFF2-40B4-BE49-F238E27FC236}">
                <a16:creationId xmlns:a16="http://schemas.microsoft.com/office/drawing/2014/main" xmlns="" id="{9B9B7D0F-CDD7-8B7C-824D-DC85642F8052}"/>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5" name="Нижний колонтитул 4">
            <a:extLst>
              <a:ext uri="{FF2B5EF4-FFF2-40B4-BE49-F238E27FC236}">
                <a16:creationId xmlns:a16="http://schemas.microsoft.com/office/drawing/2014/main" xmlns="" id="{CB3345FC-194B-3808-4E5F-51741BF2BF99}"/>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xmlns="" id="{3FE1852D-8DF9-30BF-2690-30EC74E0FB2C}"/>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91285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423A367-3904-859B-A1C5-B62D31E458FE}"/>
              </a:ext>
            </a:extLst>
          </p:cNvPr>
          <p:cNvSpPr>
            <a:spLocks noGrp="1"/>
          </p:cNvSpPr>
          <p:nvPr>
            <p:ph type="title"/>
          </p:nvPr>
        </p:nvSpPr>
        <p:spPr/>
        <p:txBody>
          <a:bodyPr/>
          <a:lstStyle/>
          <a:p>
            <a:r>
              <a:rPr lang="ru-RU"/>
              <a:t>Образец заголовка</a:t>
            </a:r>
            <a:endParaRPr lang="uk-UA"/>
          </a:p>
        </p:txBody>
      </p:sp>
      <p:sp>
        <p:nvSpPr>
          <p:cNvPr id="3" name="Объект 2">
            <a:extLst>
              <a:ext uri="{FF2B5EF4-FFF2-40B4-BE49-F238E27FC236}">
                <a16:creationId xmlns:a16="http://schemas.microsoft.com/office/drawing/2014/main" xmlns="" id="{064790BB-F164-A56B-6722-C1E237AC598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xmlns="" id="{8FBB94E9-9942-8F2F-2A7E-35B62B7B0C0F}"/>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5" name="Нижний колонтитул 4">
            <a:extLst>
              <a:ext uri="{FF2B5EF4-FFF2-40B4-BE49-F238E27FC236}">
                <a16:creationId xmlns:a16="http://schemas.microsoft.com/office/drawing/2014/main" xmlns="" id="{355F0462-02CF-4F02-C6D7-BA25DC6BC674}"/>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xmlns="" id="{D181D0DE-6649-0E4D-9317-867C72F3790F}"/>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235259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9AFE25F-F224-C2A2-12C2-1956EB2B001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uk-UA"/>
          </a:p>
        </p:txBody>
      </p:sp>
      <p:sp>
        <p:nvSpPr>
          <p:cNvPr id="3" name="Текст 2">
            <a:extLst>
              <a:ext uri="{FF2B5EF4-FFF2-40B4-BE49-F238E27FC236}">
                <a16:creationId xmlns:a16="http://schemas.microsoft.com/office/drawing/2014/main" xmlns="" id="{D3397A88-5158-7F3C-A7E0-0CA9EE7948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7EBF82D9-9F1C-2B93-06E8-933885F8B148}"/>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5" name="Нижний колонтитул 4">
            <a:extLst>
              <a:ext uri="{FF2B5EF4-FFF2-40B4-BE49-F238E27FC236}">
                <a16:creationId xmlns:a16="http://schemas.microsoft.com/office/drawing/2014/main" xmlns="" id="{82CD8E51-3047-1AC9-33BD-8912E9A87473}"/>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xmlns="" id="{CD390D8F-E2F7-C3EE-C4F9-494CE896E397}"/>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4088015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CCA2884-50F7-6DEC-00E9-B97D56E1D237}"/>
              </a:ext>
            </a:extLst>
          </p:cNvPr>
          <p:cNvSpPr>
            <a:spLocks noGrp="1"/>
          </p:cNvSpPr>
          <p:nvPr>
            <p:ph type="title"/>
          </p:nvPr>
        </p:nvSpPr>
        <p:spPr/>
        <p:txBody>
          <a:bodyPr/>
          <a:lstStyle/>
          <a:p>
            <a:r>
              <a:rPr lang="ru-RU"/>
              <a:t>Образец заголовка</a:t>
            </a:r>
            <a:endParaRPr lang="uk-UA"/>
          </a:p>
        </p:txBody>
      </p:sp>
      <p:sp>
        <p:nvSpPr>
          <p:cNvPr id="3" name="Объект 2">
            <a:extLst>
              <a:ext uri="{FF2B5EF4-FFF2-40B4-BE49-F238E27FC236}">
                <a16:creationId xmlns:a16="http://schemas.microsoft.com/office/drawing/2014/main" xmlns="" id="{347D6FDB-9641-B7F3-B729-23EF44FBC7B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Объект 3">
            <a:extLst>
              <a:ext uri="{FF2B5EF4-FFF2-40B4-BE49-F238E27FC236}">
                <a16:creationId xmlns:a16="http://schemas.microsoft.com/office/drawing/2014/main" xmlns="" id="{B3DD4D7B-62AC-BF95-8BA5-BB1F23E6305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a:extLst>
              <a:ext uri="{FF2B5EF4-FFF2-40B4-BE49-F238E27FC236}">
                <a16:creationId xmlns:a16="http://schemas.microsoft.com/office/drawing/2014/main" xmlns="" id="{267E03AA-6CA6-EFCD-7B3D-ED8E2B74C228}"/>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6" name="Нижний колонтитул 5">
            <a:extLst>
              <a:ext uri="{FF2B5EF4-FFF2-40B4-BE49-F238E27FC236}">
                <a16:creationId xmlns:a16="http://schemas.microsoft.com/office/drawing/2014/main" xmlns="" id="{A70C581D-705D-F529-5B11-0AFE39BBCAA8}"/>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xmlns="" id="{B1DD3D65-BCF8-8AC7-C6C1-CE855DB09CE1}"/>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390912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875068A-111E-69EF-68EA-94CA250D1D73}"/>
              </a:ext>
            </a:extLst>
          </p:cNvPr>
          <p:cNvSpPr>
            <a:spLocks noGrp="1"/>
          </p:cNvSpPr>
          <p:nvPr>
            <p:ph type="title"/>
          </p:nvPr>
        </p:nvSpPr>
        <p:spPr>
          <a:xfrm>
            <a:off x="839788" y="365125"/>
            <a:ext cx="10515600" cy="1325563"/>
          </a:xfrm>
        </p:spPr>
        <p:txBody>
          <a:bodyPr/>
          <a:lstStyle/>
          <a:p>
            <a:r>
              <a:rPr lang="ru-RU"/>
              <a:t>Образец заголовка</a:t>
            </a:r>
            <a:endParaRPr lang="uk-UA"/>
          </a:p>
        </p:txBody>
      </p:sp>
      <p:sp>
        <p:nvSpPr>
          <p:cNvPr id="3" name="Текст 2">
            <a:extLst>
              <a:ext uri="{FF2B5EF4-FFF2-40B4-BE49-F238E27FC236}">
                <a16:creationId xmlns:a16="http://schemas.microsoft.com/office/drawing/2014/main" xmlns="" id="{80DBCD45-2F69-8DE9-16F7-C35574EE68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446EE075-FD9C-BA2F-6B56-6560795BCBC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a:extLst>
              <a:ext uri="{FF2B5EF4-FFF2-40B4-BE49-F238E27FC236}">
                <a16:creationId xmlns:a16="http://schemas.microsoft.com/office/drawing/2014/main" xmlns="" id="{A4C123EA-B1E7-DE73-2DDA-1D56934135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97FBE06E-5F68-DC56-8615-52D60C20A1A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a:extLst>
              <a:ext uri="{FF2B5EF4-FFF2-40B4-BE49-F238E27FC236}">
                <a16:creationId xmlns:a16="http://schemas.microsoft.com/office/drawing/2014/main" xmlns="" id="{69E2E8E5-116F-A364-5EC4-784885B429E8}"/>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8" name="Нижний колонтитул 7">
            <a:extLst>
              <a:ext uri="{FF2B5EF4-FFF2-40B4-BE49-F238E27FC236}">
                <a16:creationId xmlns:a16="http://schemas.microsoft.com/office/drawing/2014/main" xmlns="" id="{5E9C8C65-0EC1-5344-DDB6-DDB9F2424BBF}"/>
              </a:ext>
            </a:extLst>
          </p:cNvPr>
          <p:cNvSpPr>
            <a:spLocks noGrp="1"/>
          </p:cNvSpPr>
          <p:nvPr>
            <p:ph type="ftr" sz="quarter" idx="11"/>
          </p:nvPr>
        </p:nvSpPr>
        <p:spPr/>
        <p:txBody>
          <a:bodyPr/>
          <a:lstStyle/>
          <a:p>
            <a:endParaRPr lang="uk-UA"/>
          </a:p>
        </p:txBody>
      </p:sp>
      <p:sp>
        <p:nvSpPr>
          <p:cNvPr id="9" name="Номер слайда 8">
            <a:extLst>
              <a:ext uri="{FF2B5EF4-FFF2-40B4-BE49-F238E27FC236}">
                <a16:creationId xmlns:a16="http://schemas.microsoft.com/office/drawing/2014/main" xmlns="" id="{4FE489F0-31C5-C694-FDE9-CD1858CDBCCD}"/>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338453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7ED9AD6-0C50-EBA6-E16F-C0A5601531B1}"/>
              </a:ext>
            </a:extLst>
          </p:cNvPr>
          <p:cNvSpPr>
            <a:spLocks noGrp="1"/>
          </p:cNvSpPr>
          <p:nvPr>
            <p:ph type="title"/>
          </p:nvPr>
        </p:nvSpPr>
        <p:spPr/>
        <p:txBody>
          <a:bodyPr/>
          <a:lstStyle/>
          <a:p>
            <a:r>
              <a:rPr lang="ru-RU"/>
              <a:t>Образец заголовка</a:t>
            </a:r>
            <a:endParaRPr lang="uk-UA"/>
          </a:p>
        </p:txBody>
      </p:sp>
      <p:sp>
        <p:nvSpPr>
          <p:cNvPr id="3" name="Дата 2">
            <a:extLst>
              <a:ext uri="{FF2B5EF4-FFF2-40B4-BE49-F238E27FC236}">
                <a16:creationId xmlns:a16="http://schemas.microsoft.com/office/drawing/2014/main" xmlns="" id="{AAC0950D-4838-AF8C-C35C-F0D87E1657A3}"/>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4" name="Нижний колонтитул 3">
            <a:extLst>
              <a:ext uri="{FF2B5EF4-FFF2-40B4-BE49-F238E27FC236}">
                <a16:creationId xmlns:a16="http://schemas.microsoft.com/office/drawing/2014/main" xmlns="" id="{9634A18D-C022-8A42-FA1E-D5FFF2B8EBAA}"/>
              </a:ext>
            </a:extLst>
          </p:cNvPr>
          <p:cNvSpPr>
            <a:spLocks noGrp="1"/>
          </p:cNvSpPr>
          <p:nvPr>
            <p:ph type="ftr" sz="quarter" idx="11"/>
          </p:nvPr>
        </p:nvSpPr>
        <p:spPr/>
        <p:txBody>
          <a:bodyPr/>
          <a:lstStyle/>
          <a:p>
            <a:endParaRPr lang="uk-UA"/>
          </a:p>
        </p:txBody>
      </p:sp>
      <p:sp>
        <p:nvSpPr>
          <p:cNvPr id="5" name="Номер слайда 4">
            <a:extLst>
              <a:ext uri="{FF2B5EF4-FFF2-40B4-BE49-F238E27FC236}">
                <a16:creationId xmlns:a16="http://schemas.microsoft.com/office/drawing/2014/main" xmlns="" id="{304B8CF3-8283-983A-37BE-A059679DC8E5}"/>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22427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DFF285B-72EF-A9A2-15C1-C1DCBA647146}"/>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3" name="Нижний колонтитул 2">
            <a:extLst>
              <a:ext uri="{FF2B5EF4-FFF2-40B4-BE49-F238E27FC236}">
                <a16:creationId xmlns:a16="http://schemas.microsoft.com/office/drawing/2014/main" xmlns="" id="{5EC436D2-A687-E92A-9273-D01F419475B5}"/>
              </a:ext>
            </a:extLst>
          </p:cNvPr>
          <p:cNvSpPr>
            <a:spLocks noGrp="1"/>
          </p:cNvSpPr>
          <p:nvPr>
            <p:ph type="ftr" sz="quarter" idx="11"/>
          </p:nvPr>
        </p:nvSpPr>
        <p:spPr/>
        <p:txBody>
          <a:bodyPr/>
          <a:lstStyle/>
          <a:p>
            <a:endParaRPr lang="uk-UA"/>
          </a:p>
        </p:txBody>
      </p:sp>
      <p:sp>
        <p:nvSpPr>
          <p:cNvPr id="4" name="Номер слайда 3">
            <a:extLst>
              <a:ext uri="{FF2B5EF4-FFF2-40B4-BE49-F238E27FC236}">
                <a16:creationId xmlns:a16="http://schemas.microsoft.com/office/drawing/2014/main" xmlns="" id="{1E3A3E30-1349-17B8-1BA1-8DC3477BE048}"/>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1342800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33285F1-7CBA-E348-9738-62A7ABF6A4F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Объект 2">
            <a:extLst>
              <a:ext uri="{FF2B5EF4-FFF2-40B4-BE49-F238E27FC236}">
                <a16:creationId xmlns:a16="http://schemas.microsoft.com/office/drawing/2014/main" xmlns="" id="{00A00BE2-3E3A-60FA-5D9A-8332263E57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a:extLst>
              <a:ext uri="{FF2B5EF4-FFF2-40B4-BE49-F238E27FC236}">
                <a16:creationId xmlns:a16="http://schemas.microsoft.com/office/drawing/2014/main" xmlns="" id="{C45EE0B3-A097-213D-DC61-E0AA5942C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C6FE85D2-9449-9041-B5F3-1623210B7771}"/>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6" name="Нижний колонтитул 5">
            <a:extLst>
              <a:ext uri="{FF2B5EF4-FFF2-40B4-BE49-F238E27FC236}">
                <a16:creationId xmlns:a16="http://schemas.microsoft.com/office/drawing/2014/main" xmlns="" id="{67A6468A-ACE2-AF6A-A0EA-937A455133C5}"/>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xmlns="" id="{7BB76FC7-6394-1D4B-6FDA-2913868AA312}"/>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717801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B70A19D-F522-7445-5E86-4D484E1B15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Рисунок 2">
            <a:extLst>
              <a:ext uri="{FF2B5EF4-FFF2-40B4-BE49-F238E27FC236}">
                <a16:creationId xmlns:a16="http://schemas.microsoft.com/office/drawing/2014/main" xmlns="" id="{CFDC41AA-14B5-D608-2012-D404FD87F9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a:extLst>
              <a:ext uri="{FF2B5EF4-FFF2-40B4-BE49-F238E27FC236}">
                <a16:creationId xmlns:a16="http://schemas.microsoft.com/office/drawing/2014/main" xmlns="" id="{EF84DFDD-7F05-0231-7929-52E313DCAB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60F11753-64E2-E21A-9F59-5174A7E8AC3A}"/>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6" name="Нижний колонтитул 5">
            <a:extLst>
              <a:ext uri="{FF2B5EF4-FFF2-40B4-BE49-F238E27FC236}">
                <a16:creationId xmlns:a16="http://schemas.microsoft.com/office/drawing/2014/main" xmlns="" id="{B116A534-DF3E-F3A2-B1D6-FF2484CB483A}"/>
              </a:ext>
            </a:extLst>
          </p:cNvPr>
          <p:cNvSpPr>
            <a:spLocks noGrp="1"/>
          </p:cNvSpPr>
          <p:nvPr>
            <p:ph type="ftr" sz="quarter" idx="11"/>
          </p:nvPr>
        </p:nvSpPr>
        <p:spPr/>
        <p:txBody>
          <a:bodyPr/>
          <a:lstStyle/>
          <a:p>
            <a:endParaRPr lang="uk-UA"/>
          </a:p>
        </p:txBody>
      </p:sp>
      <p:sp>
        <p:nvSpPr>
          <p:cNvPr id="7" name="Номер слайда 6">
            <a:extLst>
              <a:ext uri="{FF2B5EF4-FFF2-40B4-BE49-F238E27FC236}">
                <a16:creationId xmlns:a16="http://schemas.microsoft.com/office/drawing/2014/main" xmlns="" id="{7833F7A0-F384-AD94-C181-4133E5659D37}"/>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117407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DF13F0B-978A-8D5A-4E19-EB9E1C021C25}"/>
              </a:ext>
            </a:extLst>
          </p:cNvPr>
          <p:cNvSpPr>
            <a:spLocks noGrp="1"/>
          </p:cNvSpPr>
          <p:nvPr>
            <p:ph type="title"/>
          </p:nvPr>
        </p:nvSpPr>
        <p:spPr/>
        <p:txBody>
          <a:bodyPr/>
          <a:lstStyle/>
          <a:p>
            <a:r>
              <a:rPr lang="ru-RU"/>
              <a:t>Образец заголовка</a:t>
            </a:r>
            <a:endParaRPr lang="uk-UA"/>
          </a:p>
        </p:txBody>
      </p:sp>
      <p:sp>
        <p:nvSpPr>
          <p:cNvPr id="3" name="Вертикальный текст 2">
            <a:extLst>
              <a:ext uri="{FF2B5EF4-FFF2-40B4-BE49-F238E27FC236}">
                <a16:creationId xmlns:a16="http://schemas.microsoft.com/office/drawing/2014/main" xmlns="" id="{A99C1346-DEE1-7555-FEB7-A7CC33E3E84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xmlns="" id="{21EF2164-39C0-9BE5-946A-0D40E2692474}"/>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5" name="Нижний колонтитул 4">
            <a:extLst>
              <a:ext uri="{FF2B5EF4-FFF2-40B4-BE49-F238E27FC236}">
                <a16:creationId xmlns:a16="http://schemas.microsoft.com/office/drawing/2014/main" xmlns="" id="{BFDBF2FF-53A2-EF41-DB7E-BDE749D8A08A}"/>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xmlns="" id="{97F4AB9D-34A3-0CF5-5927-B6567226E7DE}"/>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284291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EC4E02C4-2FBB-9739-4DA8-9E4AA79D291D}"/>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uk-UA"/>
          </a:p>
        </p:txBody>
      </p:sp>
      <p:sp>
        <p:nvSpPr>
          <p:cNvPr id="3" name="Вертикальный текст 2">
            <a:extLst>
              <a:ext uri="{FF2B5EF4-FFF2-40B4-BE49-F238E27FC236}">
                <a16:creationId xmlns:a16="http://schemas.microsoft.com/office/drawing/2014/main" xmlns="" id="{F343F548-F308-64F2-3B74-C48BD7D2B0A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xmlns="" id="{3B80A94D-BDBE-666A-277D-4348C38E6A63}"/>
              </a:ext>
            </a:extLst>
          </p:cNvPr>
          <p:cNvSpPr>
            <a:spLocks noGrp="1"/>
          </p:cNvSpPr>
          <p:nvPr>
            <p:ph type="dt" sz="half" idx="10"/>
          </p:nvPr>
        </p:nvSpPr>
        <p:spPr/>
        <p:txBody>
          <a:bodyPr/>
          <a:lstStyle/>
          <a:p>
            <a:fld id="{EB5DFD29-F873-4C09-9464-1AD8BF104A06}" type="datetimeFigureOut">
              <a:rPr lang="uk-UA" smtClean="0"/>
              <a:t>24.06.2026</a:t>
            </a:fld>
            <a:endParaRPr lang="uk-UA"/>
          </a:p>
        </p:txBody>
      </p:sp>
      <p:sp>
        <p:nvSpPr>
          <p:cNvPr id="5" name="Нижний колонтитул 4">
            <a:extLst>
              <a:ext uri="{FF2B5EF4-FFF2-40B4-BE49-F238E27FC236}">
                <a16:creationId xmlns:a16="http://schemas.microsoft.com/office/drawing/2014/main" xmlns="" id="{E72F8361-4C1F-D7B7-AC7D-B411D39217DE}"/>
              </a:ext>
            </a:extLst>
          </p:cNvPr>
          <p:cNvSpPr>
            <a:spLocks noGrp="1"/>
          </p:cNvSpPr>
          <p:nvPr>
            <p:ph type="ftr" sz="quarter" idx="11"/>
          </p:nvPr>
        </p:nvSpPr>
        <p:spPr/>
        <p:txBody>
          <a:bodyPr/>
          <a:lstStyle/>
          <a:p>
            <a:endParaRPr lang="uk-UA"/>
          </a:p>
        </p:txBody>
      </p:sp>
      <p:sp>
        <p:nvSpPr>
          <p:cNvPr id="6" name="Номер слайда 5">
            <a:extLst>
              <a:ext uri="{FF2B5EF4-FFF2-40B4-BE49-F238E27FC236}">
                <a16:creationId xmlns:a16="http://schemas.microsoft.com/office/drawing/2014/main" xmlns="" id="{8C750547-8246-BD06-1878-52690E364E51}"/>
              </a:ext>
            </a:extLst>
          </p:cNvPr>
          <p:cNvSpPr>
            <a:spLocks noGrp="1"/>
          </p:cNvSpPr>
          <p:nvPr>
            <p:ph type="sldNum" sz="quarter" idx="12"/>
          </p:nvPr>
        </p:nvSpPr>
        <p:spPr/>
        <p:txBody>
          <a:bodyPr/>
          <a:lstStyle/>
          <a:p>
            <a:fld id="{81202ACE-66B0-4B0A-A7A1-3E42E8350CD2}" type="slidenum">
              <a:rPr lang="uk-UA" smtClean="0"/>
              <a:t>‹#›</a:t>
            </a:fld>
            <a:endParaRPr lang="uk-UA"/>
          </a:p>
        </p:txBody>
      </p:sp>
    </p:spTree>
    <p:extLst>
      <p:ext uri="{BB962C8B-B14F-4D97-AF65-F5344CB8AC3E}">
        <p14:creationId xmlns:p14="http://schemas.microsoft.com/office/powerpoint/2010/main" val="3202719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EC27A6D-0506-A6E0-BDC4-081B899BA5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a:extLst>
              <a:ext uri="{FF2B5EF4-FFF2-40B4-BE49-F238E27FC236}">
                <a16:creationId xmlns:a16="http://schemas.microsoft.com/office/drawing/2014/main" xmlns="" id="{2FD93BD3-7DF0-F17C-E5D0-F24DCCD25D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a:extLst>
              <a:ext uri="{FF2B5EF4-FFF2-40B4-BE49-F238E27FC236}">
                <a16:creationId xmlns:a16="http://schemas.microsoft.com/office/drawing/2014/main" xmlns="" id="{58FC55C3-B21B-157F-8584-EDFB92D301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5DFD29-F873-4C09-9464-1AD8BF104A06}" type="datetimeFigureOut">
              <a:rPr lang="uk-UA" smtClean="0"/>
              <a:t>24.06.2026</a:t>
            </a:fld>
            <a:endParaRPr lang="uk-UA"/>
          </a:p>
        </p:txBody>
      </p:sp>
      <p:sp>
        <p:nvSpPr>
          <p:cNvPr id="5" name="Нижний колонтитул 4">
            <a:extLst>
              <a:ext uri="{FF2B5EF4-FFF2-40B4-BE49-F238E27FC236}">
                <a16:creationId xmlns:a16="http://schemas.microsoft.com/office/drawing/2014/main" xmlns="" id="{7BC39497-FE85-125C-9684-D2F82AB7FB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Номер слайда 5">
            <a:extLst>
              <a:ext uri="{FF2B5EF4-FFF2-40B4-BE49-F238E27FC236}">
                <a16:creationId xmlns:a16="http://schemas.microsoft.com/office/drawing/2014/main" xmlns="" id="{BC3BE8F9-73BA-DD41-285B-D233A4B9FA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202ACE-66B0-4B0A-A7A1-3E42E8350CD2}" type="slidenum">
              <a:rPr lang="uk-UA" smtClean="0"/>
              <a:t>‹#›</a:t>
            </a:fld>
            <a:endParaRPr lang="uk-UA"/>
          </a:p>
        </p:txBody>
      </p:sp>
    </p:spTree>
    <p:extLst>
      <p:ext uri="{BB962C8B-B14F-4D97-AF65-F5344CB8AC3E}">
        <p14:creationId xmlns:p14="http://schemas.microsoft.com/office/powerpoint/2010/main" val="2439363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6096C4A0-BBE4-FC6A-EAFF-5E6673008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10375"/>
          </a:xfrm>
          <a:prstGeom prst="rect">
            <a:avLst/>
          </a:prstGeom>
        </p:spPr>
      </p:pic>
      <p:sp>
        <p:nvSpPr>
          <p:cNvPr id="9" name="TextBox 8">
            <a:extLst>
              <a:ext uri="{FF2B5EF4-FFF2-40B4-BE49-F238E27FC236}">
                <a16:creationId xmlns:a16="http://schemas.microsoft.com/office/drawing/2014/main" xmlns="" id="{FB9E7D46-C316-F060-AE36-A16A73EDD103}"/>
              </a:ext>
            </a:extLst>
          </p:cNvPr>
          <p:cNvSpPr txBox="1"/>
          <p:nvPr/>
        </p:nvSpPr>
        <p:spPr>
          <a:xfrm>
            <a:off x="682943" y="1252728"/>
            <a:ext cx="4135945" cy="4154984"/>
          </a:xfrm>
          <a:prstGeom prst="rect">
            <a:avLst/>
          </a:prstGeom>
          <a:noFill/>
        </p:spPr>
        <p:txBody>
          <a:bodyPr wrap="square">
            <a:spAutoFit/>
          </a:bodyPr>
          <a:lstStyle/>
          <a:p>
            <a:pPr algn="ctr"/>
            <a:endParaRPr lang="x-none" sz="4000" b="1" dirty="0">
              <a:ln w="13462">
                <a:noFill/>
                <a:prstDash val="solid"/>
              </a:ln>
              <a:solidFill>
                <a:srgbClr val="0D4D66"/>
              </a:solidFill>
              <a:effectLst>
                <a:outerShdw blurRad="50800" dist="38100" dir="2700000" algn="tl" rotWithShape="0">
                  <a:prstClr val="black">
                    <a:alpha val="40000"/>
                  </a:prstClr>
                </a:outerShdw>
              </a:effectLst>
            </a:endParaRPr>
          </a:p>
          <a:p>
            <a:pPr algn="ctr"/>
            <a:r>
              <a:rPr lang="uk-UA" sz="4000" b="1" dirty="0">
                <a:ln w="13462">
                  <a:noFill/>
                  <a:prstDash val="solid"/>
                </a:ln>
                <a:solidFill>
                  <a:srgbClr val="0D4D66"/>
                </a:solidFill>
                <a:effectLst>
                  <a:outerShdw blurRad="50800" dist="38100" dir="2700000" algn="tl" rotWithShape="0">
                    <a:prstClr val="black">
                      <a:alpha val="40000"/>
                    </a:prstClr>
                  </a:outerShdw>
                </a:effectLst>
              </a:rPr>
              <a:t>КНП «Лівобережний ЦПМСД №2» </a:t>
            </a:r>
            <a:endParaRPr lang="x-none" sz="4000" b="1" dirty="0">
              <a:ln w="13462">
                <a:noFill/>
                <a:prstDash val="solid"/>
              </a:ln>
              <a:solidFill>
                <a:srgbClr val="0D4D66"/>
              </a:solidFill>
              <a:effectLst>
                <a:outerShdw blurRad="50800" dist="38100" dir="2700000" algn="tl" rotWithShape="0">
                  <a:prstClr val="black">
                    <a:alpha val="40000"/>
                  </a:prstClr>
                </a:outerShdw>
              </a:effectLst>
            </a:endParaRPr>
          </a:p>
          <a:p>
            <a:pPr algn="ctr"/>
            <a:r>
              <a:rPr lang="uk-UA" sz="4000" b="1" dirty="0">
                <a:ln w="13462">
                  <a:noFill/>
                  <a:prstDash val="solid"/>
                </a:ln>
                <a:solidFill>
                  <a:srgbClr val="0D4D66"/>
                </a:solidFill>
                <a:effectLst>
                  <a:outerShdw blurRad="50800" dist="38100" dir="2700000" algn="tl" rotWithShape="0">
                    <a:prstClr val="black">
                      <a:alpha val="40000"/>
                    </a:prstClr>
                  </a:outerShdw>
                </a:effectLst>
              </a:rPr>
              <a:t>ЗМР</a:t>
            </a:r>
          </a:p>
          <a:p>
            <a:endParaRPr lang="uk-UA" sz="3200" dirty="0"/>
          </a:p>
          <a:p>
            <a:pPr algn="r"/>
            <a:r>
              <a:rPr lang="uk-UA" sz="3200" dirty="0">
                <a:solidFill>
                  <a:schemeClr val="tx2"/>
                </a:solidFill>
              </a:rPr>
              <a:t>2025 рік</a:t>
            </a:r>
          </a:p>
        </p:txBody>
      </p:sp>
      <p:pic>
        <p:nvPicPr>
          <p:cNvPr id="3" name="Рисунок 2">
            <a:extLst>
              <a:ext uri="{FF2B5EF4-FFF2-40B4-BE49-F238E27FC236}">
                <a16:creationId xmlns:a16="http://schemas.microsoft.com/office/drawing/2014/main" xmlns="" id="{3EF3852A-3D4F-452A-E858-1C481F87E5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35" y="314696"/>
            <a:ext cx="2746057" cy="769640"/>
          </a:xfrm>
          <a:prstGeom prst="rect">
            <a:avLst/>
          </a:prstGeom>
        </p:spPr>
      </p:pic>
    </p:spTree>
    <p:extLst>
      <p:ext uri="{BB962C8B-B14F-4D97-AF65-F5344CB8AC3E}">
        <p14:creationId xmlns:p14="http://schemas.microsoft.com/office/powerpoint/2010/main" val="1777565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4FD5AF7-BC63-1A9C-61F0-8B9500D725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xtBox 12">
            <a:extLst>
              <a:ext uri="{FF2B5EF4-FFF2-40B4-BE49-F238E27FC236}">
                <a16:creationId xmlns:a16="http://schemas.microsoft.com/office/drawing/2014/main" xmlns="" id="{09C98E2B-62AE-D013-B596-3A0961960A2B}"/>
              </a:ext>
            </a:extLst>
          </p:cNvPr>
          <p:cNvSpPr txBox="1"/>
          <p:nvPr/>
        </p:nvSpPr>
        <p:spPr>
          <a:xfrm>
            <a:off x="559308" y="1905506"/>
            <a:ext cx="11073384" cy="3046988"/>
          </a:xfrm>
          <a:prstGeom prst="rect">
            <a:avLst/>
          </a:prstGeom>
          <a:noFill/>
        </p:spPr>
        <p:txBody>
          <a:bodyPr wrap="square">
            <a:spAutoFit/>
          </a:bodyPr>
          <a:lstStyle/>
          <a:p>
            <a:pPr algn="ctr"/>
            <a:r>
              <a:rPr lang="uk-UA" sz="2400" dirty="0"/>
              <a:t>На підставі рішення Запорізької міської ради від 05.03.2025р. №35 «Про</a:t>
            </a:r>
          </a:p>
          <a:p>
            <a:pPr algn="ctr"/>
            <a:r>
              <a:rPr lang="uk-UA" sz="2400" dirty="0"/>
              <a:t>перейменування комунального некомерційного підприємства « Центр</a:t>
            </a:r>
          </a:p>
          <a:p>
            <a:pPr algn="ctr"/>
            <a:r>
              <a:rPr lang="uk-UA" sz="2400"/>
              <a:t>первинної </a:t>
            </a:r>
            <a:r>
              <a:rPr lang="uk-UA" sz="2400" smtClean="0"/>
              <a:t>медико-санітарної </a:t>
            </a:r>
            <a:r>
              <a:rPr lang="uk-UA" sz="2400" dirty="0"/>
              <a:t>допомоги №2» та реорганізацію комунального</a:t>
            </a:r>
          </a:p>
          <a:p>
            <a:pPr algn="ctr"/>
            <a:r>
              <a:rPr lang="uk-UA" sz="2400" dirty="0"/>
              <a:t>некомерційного підприємства «Центр первинної медико-санітарної</a:t>
            </a:r>
          </a:p>
          <a:p>
            <a:pPr algn="ctr"/>
            <a:r>
              <a:rPr lang="uk-UA" sz="2400" dirty="0"/>
              <a:t>допомоги №6». Комунальне некомерційне підприємство « Центр первинної</a:t>
            </a:r>
          </a:p>
          <a:p>
            <a:pPr algn="ctr"/>
            <a:r>
              <a:rPr lang="uk-UA" sz="2400" dirty="0"/>
              <a:t>медико- санітарної допомоги №2» перейменовано на Комунальне</a:t>
            </a:r>
          </a:p>
          <a:p>
            <a:pPr algn="ctr"/>
            <a:r>
              <a:rPr lang="uk-UA" sz="2400" dirty="0"/>
              <a:t>некомерційне підприємство «Лівобережний центр первинної медико-санітарної допомоги №2»</a:t>
            </a:r>
            <a:r>
              <a:rPr lang="x-none" sz="2400" dirty="0"/>
              <a:t> </a:t>
            </a:r>
            <a:r>
              <a:rPr lang="uk-UA" sz="2400" dirty="0"/>
              <a:t>ЗМР</a:t>
            </a:r>
          </a:p>
        </p:txBody>
      </p:sp>
    </p:spTree>
    <p:extLst>
      <p:ext uri="{BB962C8B-B14F-4D97-AF65-F5344CB8AC3E}">
        <p14:creationId xmlns:p14="http://schemas.microsoft.com/office/powerpoint/2010/main" val="89014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5720B14-36C2-CF6C-4149-2A89488DF805}"/>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C28B052B-6F8F-8385-F092-697BEA07B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18489744-CA4B-EDB6-B0BD-72C0F2C96A11}"/>
              </a:ext>
            </a:extLst>
          </p:cNvPr>
          <p:cNvSpPr txBox="1"/>
          <p:nvPr/>
        </p:nvSpPr>
        <p:spPr>
          <a:xfrm>
            <a:off x="463296" y="999572"/>
            <a:ext cx="11265408" cy="4524315"/>
          </a:xfrm>
          <a:prstGeom prst="rect">
            <a:avLst/>
          </a:prstGeom>
          <a:noFill/>
        </p:spPr>
        <p:txBody>
          <a:bodyPr wrap="square">
            <a:spAutoFit/>
          </a:bodyPr>
          <a:lstStyle/>
          <a:p>
            <a:r>
              <a:rPr lang="uk-UA" sz="2400" dirty="0"/>
              <a:t>У 2025 році з НСЗУ були укладені Договори на наступні пакети:</a:t>
            </a:r>
          </a:p>
          <a:p>
            <a:endParaRPr lang="uk-UA" sz="2400" dirty="0"/>
          </a:p>
          <a:p>
            <a:pPr marL="342900" indent="-342900">
              <a:buFont typeface="Arial" panose="020B0604020202020204" pitchFamily="34" charset="0"/>
              <a:buChar char="•"/>
            </a:pPr>
            <a:r>
              <a:rPr lang="uk-UA" sz="2400" dirty="0"/>
              <a:t>Первинна медична допомога</a:t>
            </a:r>
          </a:p>
          <a:p>
            <a:pPr marL="342900" indent="-342900">
              <a:buFont typeface="Arial" panose="020B0604020202020204" pitchFamily="34" charset="0"/>
              <a:buChar char="•"/>
            </a:pPr>
            <a:r>
              <a:rPr lang="uk-UA" sz="2400" dirty="0"/>
              <a:t>Мобільна паліативна допомога дорослим та дітям</a:t>
            </a:r>
          </a:p>
          <a:p>
            <a:pPr marL="342900" indent="-342900">
              <a:buFont typeface="Arial" panose="020B0604020202020204" pitchFamily="34" charset="0"/>
              <a:buChar char="•"/>
            </a:pPr>
            <a:r>
              <a:rPr lang="uk-UA" sz="2400" dirty="0"/>
              <a:t>Забезпечення кадрового потенціалу системи охорони здоров’я шляхом</a:t>
            </a:r>
            <a:r>
              <a:rPr lang="x-none" sz="2400" dirty="0"/>
              <a:t> </a:t>
            </a:r>
            <a:r>
              <a:rPr lang="uk-UA" sz="2400" dirty="0"/>
              <a:t>організації надання медичної допомоги із залученням лікарів-інтернів</a:t>
            </a:r>
          </a:p>
          <a:p>
            <a:pPr marL="342900" indent="-342900">
              <a:buFont typeface="Arial" panose="020B0604020202020204" pitchFamily="34" charset="0"/>
              <a:buChar char="•"/>
            </a:pPr>
            <a:r>
              <a:rPr lang="uk-UA" sz="2400" dirty="0"/>
              <a:t>Розширені послуги ПМД окремим категоріям осіб,</a:t>
            </a:r>
            <a:r>
              <a:rPr lang="x-none" sz="2400" dirty="0"/>
              <a:t> </a:t>
            </a:r>
            <a:r>
              <a:rPr lang="uk-UA" sz="2400" dirty="0"/>
              <a:t>які захищали незалежність,</a:t>
            </a:r>
            <a:r>
              <a:rPr lang="x-none" sz="2400" dirty="0"/>
              <a:t> </a:t>
            </a:r>
            <a:r>
              <a:rPr lang="uk-UA" sz="2400" dirty="0"/>
              <a:t>суверенітет та територіальну цілісність України</a:t>
            </a:r>
          </a:p>
          <a:p>
            <a:endParaRPr lang="uk-UA" sz="2400" dirty="0"/>
          </a:p>
          <a:p>
            <a:r>
              <a:rPr lang="uk-UA" sz="2400" dirty="0"/>
              <a:t>В структурі закладу функціонувало 15 амбулаторій, з них 7</a:t>
            </a:r>
          </a:p>
          <a:p>
            <a:r>
              <a:rPr lang="uk-UA" sz="2400" dirty="0"/>
              <a:t>амбулаторій для дитячого населення, пункти невідкладної допомоги для дитячого і</a:t>
            </a:r>
            <a:r>
              <a:rPr lang="x-none" sz="2400" dirty="0"/>
              <a:t> </a:t>
            </a:r>
            <a:r>
              <a:rPr lang="uk-UA" sz="2400" dirty="0"/>
              <a:t>дорослого населення та чергові кабінети.</a:t>
            </a:r>
          </a:p>
        </p:txBody>
      </p:sp>
    </p:spTree>
    <p:extLst>
      <p:ext uri="{BB962C8B-B14F-4D97-AF65-F5344CB8AC3E}">
        <p14:creationId xmlns:p14="http://schemas.microsoft.com/office/powerpoint/2010/main" val="1357650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B1E6958-3AF2-3A69-BDEA-DE15C4AA3274}"/>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92416C6A-5A6A-1088-4393-5D200DE8C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xmlns="" id="{69AFA93B-17FC-3EC9-5523-8F3367C4BBA6}"/>
              </a:ext>
            </a:extLst>
          </p:cNvPr>
          <p:cNvSpPr txBox="1"/>
          <p:nvPr/>
        </p:nvSpPr>
        <p:spPr>
          <a:xfrm>
            <a:off x="461772" y="612844"/>
            <a:ext cx="11268456" cy="5632311"/>
          </a:xfrm>
          <a:prstGeom prst="rect">
            <a:avLst/>
          </a:prstGeom>
          <a:noFill/>
        </p:spPr>
        <p:txBody>
          <a:bodyPr wrap="square">
            <a:spAutoFit/>
          </a:bodyPr>
          <a:lstStyle/>
          <a:p>
            <a:r>
              <a:rPr lang="x-none" sz="2400" dirty="0"/>
              <a:t>	</a:t>
            </a:r>
            <a:r>
              <a:rPr lang="uk-UA" sz="2400" dirty="0"/>
              <a:t>Станом на 01.01.2026 р.</a:t>
            </a:r>
            <a:r>
              <a:rPr lang="x-none" sz="2400" dirty="0"/>
              <a:t> </a:t>
            </a:r>
            <a:r>
              <a:rPr lang="uk-UA" sz="2400" dirty="0"/>
              <a:t>із закладом укладено 150403 декларації, з них дітей</a:t>
            </a:r>
            <a:r>
              <a:rPr lang="x-none" sz="2400" dirty="0"/>
              <a:t> </a:t>
            </a:r>
            <a:r>
              <a:rPr lang="uk-UA" sz="2400" dirty="0"/>
              <a:t>-</a:t>
            </a:r>
            <a:r>
              <a:rPr lang="x-none" sz="2400" dirty="0"/>
              <a:t> </a:t>
            </a:r>
            <a:r>
              <a:rPr lang="uk-UA" sz="2400" dirty="0"/>
              <a:t>33636</a:t>
            </a:r>
          </a:p>
          <a:p>
            <a:r>
              <a:rPr lang="uk-UA" sz="2400" dirty="0"/>
              <a:t>Кількість </a:t>
            </a:r>
            <a:r>
              <a:rPr lang="uk-UA" sz="2400" dirty="0" err="1"/>
              <a:t>верифікованих</a:t>
            </a:r>
            <a:r>
              <a:rPr lang="uk-UA" sz="2400" dirty="0"/>
              <a:t> декларацій</a:t>
            </a:r>
            <a:r>
              <a:rPr lang="x-none" sz="2400" dirty="0"/>
              <a:t> </a:t>
            </a:r>
            <a:r>
              <a:rPr lang="uk-UA" sz="2400" dirty="0"/>
              <a:t>-</a:t>
            </a:r>
            <a:r>
              <a:rPr lang="x-none" sz="2400" dirty="0"/>
              <a:t> </a:t>
            </a:r>
            <a:r>
              <a:rPr lang="uk-UA" sz="2400" dirty="0"/>
              <a:t>145921, не </a:t>
            </a:r>
            <a:r>
              <a:rPr lang="uk-UA" sz="2400" dirty="0" err="1"/>
              <a:t>верифікованих</a:t>
            </a:r>
            <a:r>
              <a:rPr lang="x-none" sz="2400" dirty="0"/>
              <a:t> </a:t>
            </a:r>
            <a:r>
              <a:rPr lang="uk-UA" sz="2400" dirty="0"/>
              <a:t>-</a:t>
            </a:r>
            <a:r>
              <a:rPr lang="x-none" sz="2400" dirty="0"/>
              <a:t> </a:t>
            </a:r>
            <a:r>
              <a:rPr lang="uk-UA" sz="2400" dirty="0"/>
              <a:t>4091.</a:t>
            </a:r>
          </a:p>
          <a:p>
            <a:r>
              <a:rPr lang="uk-UA" sz="2400" dirty="0"/>
              <a:t>Кількість декларацій зросла за рахунок приєднання лікарів КНП «ЦПМСД №6»</a:t>
            </a:r>
          </a:p>
          <a:p>
            <a:endParaRPr lang="uk-UA" sz="2400" dirty="0"/>
          </a:p>
          <a:p>
            <a:r>
              <a:rPr lang="x-none" sz="2400" dirty="0"/>
              <a:t>	</a:t>
            </a:r>
            <a:r>
              <a:rPr lang="uk-UA" sz="2400" dirty="0"/>
              <a:t>Оптимальна кількість декларацій(1800 для лікаря ЗПСЛ та 900 осіб на лікаря педіатра) станом</a:t>
            </a:r>
            <a:r>
              <a:rPr lang="x-none" sz="2400" dirty="0"/>
              <a:t> </a:t>
            </a:r>
            <a:r>
              <a:rPr lang="uk-UA" sz="2400" dirty="0"/>
              <a:t>на 01.01.2026 р. мають 25 лікарів, що становить 15,8% від загальної кількості лікарів</a:t>
            </a:r>
            <a:r>
              <a:rPr lang="x-none" sz="2400" dirty="0"/>
              <a:t> </a:t>
            </a:r>
            <a:r>
              <a:rPr lang="uk-UA" sz="2400" dirty="0"/>
              <a:t>закладу. З них 15 лікарів ЗП-СЛ та 10 лікарів педіатра.</a:t>
            </a:r>
          </a:p>
          <a:p>
            <a:endParaRPr lang="uk-UA" sz="2400" dirty="0"/>
          </a:p>
          <a:p>
            <a:r>
              <a:rPr lang="x-none" sz="2400" dirty="0"/>
              <a:t>	</a:t>
            </a:r>
            <a:r>
              <a:rPr lang="uk-UA" sz="2400" dirty="0"/>
              <a:t>За 2025 рік відвідувань лікарів включно з профілактичними – 467845.</a:t>
            </a:r>
          </a:p>
          <a:p>
            <a:r>
              <a:rPr lang="uk-UA" sz="2400" dirty="0"/>
              <a:t>З них у закладі – 451395.</a:t>
            </a:r>
          </a:p>
          <a:p>
            <a:r>
              <a:rPr lang="uk-UA" sz="2400" dirty="0"/>
              <a:t>В тому числі:</a:t>
            </a:r>
            <a:r>
              <a:rPr lang="x-none" sz="2400" dirty="0"/>
              <a:t> </a:t>
            </a:r>
            <a:r>
              <a:rPr lang="uk-UA" sz="2400" dirty="0"/>
              <a:t>дорослих - 268618, дітей -</a:t>
            </a:r>
            <a:r>
              <a:rPr lang="x-none" sz="2400" dirty="0"/>
              <a:t> </a:t>
            </a:r>
            <a:r>
              <a:rPr lang="uk-UA" sz="2400" dirty="0"/>
              <a:t>199227.</a:t>
            </a:r>
          </a:p>
          <a:p>
            <a:r>
              <a:rPr lang="uk-UA" sz="2400" dirty="0"/>
              <a:t>Відвідування вдома-16450, в тому числі дітей</a:t>
            </a:r>
            <a:r>
              <a:rPr lang="x-none" sz="2400" dirty="0"/>
              <a:t> </a:t>
            </a:r>
            <a:r>
              <a:rPr lang="uk-UA" sz="2400" dirty="0"/>
              <a:t>- 5912.</a:t>
            </a:r>
          </a:p>
          <a:p>
            <a:r>
              <a:rPr lang="uk-UA" sz="2400" dirty="0"/>
              <a:t>Потужність закладу складає 2022 відвідування у зміну.</a:t>
            </a:r>
          </a:p>
        </p:txBody>
      </p:sp>
    </p:spTree>
    <p:extLst>
      <p:ext uri="{BB962C8B-B14F-4D97-AF65-F5344CB8AC3E}">
        <p14:creationId xmlns:p14="http://schemas.microsoft.com/office/powerpoint/2010/main" val="985777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EFD0937-0D52-44C6-6A94-E9485C4314D5}"/>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000F3CBF-6C6E-A83A-6A7B-3349BE1C5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8" name="Таблица 7">
            <a:extLst>
              <a:ext uri="{FF2B5EF4-FFF2-40B4-BE49-F238E27FC236}">
                <a16:creationId xmlns:a16="http://schemas.microsoft.com/office/drawing/2014/main" xmlns="" id="{A3339ECF-D72A-6330-4DBA-62020808A690}"/>
              </a:ext>
            </a:extLst>
          </p:cNvPr>
          <p:cNvGraphicFramePr>
            <a:graphicFrameLocks noGrp="1"/>
          </p:cNvGraphicFramePr>
          <p:nvPr>
            <p:extLst>
              <p:ext uri="{D42A27DB-BD31-4B8C-83A1-F6EECF244321}">
                <p14:modId xmlns:p14="http://schemas.microsoft.com/office/powerpoint/2010/main" val="1194119199"/>
              </p:ext>
            </p:extLst>
          </p:nvPr>
        </p:nvGraphicFramePr>
        <p:xfrm>
          <a:off x="550594" y="1054775"/>
          <a:ext cx="11090811" cy="4789025"/>
        </p:xfrm>
        <a:graphic>
          <a:graphicData uri="http://schemas.openxmlformats.org/drawingml/2006/table">
            <a:tbl>
              <a:tblPr firstRow="1" firstCol="1" bandRow="1">
                <a:tableStyleId>{5C22544A-7EE6-4342-B048-85BDC9FD1C3A}</a:tableStyleId>
              </a:tblPr>
              <a:tblGrid>
                <a:gridCol w="6460513">
                  <a:extLst>
                    <a:ext uri="{9D8B030D-6E8A-4147-A177-3AD203B41FA5}">
                      <a16:colId xmlns:a16="http://schemas.microsoft.com/office/drawing/2014/main" xmlns="" val="3785327571"/>
                    </a:ext>
                  </a:extLst>
                </a:gridCol>
                <a:gridCol w="2446040">
                  <a:extLst>
                    <a:ext uri="{9D8B030D-6E8A-4147-A177-3AD203B41FA5}">
                      <a16:colId xmlns:a16="http://schemas.microsoft.com/office/drawing/2014/main" xmlns="" val="4143572416"/>
                    </a:ext>
                  </a:extLst>
                </a:gridCol>
                <a:gridCol w="2184258">
                  <a:extLst>
                    <a:ext uri="{9D8B030D-6E8A-4147-A177-3AD203B41FA5}">
                      <a16:colId xmlns:a16="http://schemas.microsoft.com/office/drawing/2014/main" xmlns="" val="3357459928"/>
                    </a:ext>
                  </a:extLst>
                </a:gridCol>
              </a:tblGrid>
              <a:tr h="669166">
                <a:tc>
                  <a:txBody>
                    <a:bodyPr/>
                    <a:lstStyle/>
                    <a:p>
                      <a:pPr>
                        <a:lnSpc>
                          <a:spcPct val="115000"/>
                        </a:lnSpc>
                        <a:spcAft>
                          <a:spcPts val="1000"/>
                        </a:spcAft>
                        <a:buNone/>
                      </a:pPr>
                      <a:r>
                        <a:rPr lang="uk-UA" sz="1500" dirty="0">
                          <a:effectLst/>
                        </a:rPr>
                        <a:t>Показник</a:t>
                      </a:r>
                      <a:endParaRPr lang="uk-U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 станом на </a:t>
                      </a:r>
                      <a:endParaRPr lang="uk-UA" sz="900">
                        <a:effectLst/>
                      </a:endParaRPr>
                    </a:p>
                    <a:p>
                      <a:pPr>
                        <a:lnSpc>
                          <a:spcPct val="115000"/>
                        </a:lnSpc>
                        <a:spcAft>
                          <a:spcPts val="1000"/>
                        </a:spcAft>
                        <a:buNone/>
                      </a:pPr>
                      <a:r>
                        <a:rPr lang="uk-UA" sz="1500">
                          <a:effectLst/>
                        </a:rPr>
                        <a:t>01.05.2025 рік</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 станом на </a:t>
                      </a:r>
                      <a:endParaRPr lang="uk-UA" sz="900">
                        <a:effectLst/>
                      </a:endParaRPr>
                    </a:p>
                    <a:p>
                      <a:pPr>
                        <a:lnSpc>
                          <a:spcPct val="115000"/>
                        </a:lnSpc>
                        <a:spcAft>
                          <a:spcPts val="1000"/>
                        </a:spcAft>
                        <a:buNone/>
                      </a:pPr>
                      <a:r>
                        <a:rPr lang="uk-UA" sz="1500">
                          <a:effectLst/>
                        </a:rPr>
                        <a:t>01.12.2025 рік</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2542637393"/>
                  </a:ext>
                </a:extLst>
              </a:tr>
              <a:tr h="504720">
                <a:tc>
                  <a:txBody>
                    <a:bodyPr/>
                    <a:lstStyle/>
                    <a:p>
                      <a:pPr>
                        <a:lnSpc>
                          <a:spcPct val="115000"/>
                        </a:lnSpc>
                        <a:spcAft>
                          <a:spcPts val="1000"/>
                        </a:spcAft>
                        <a:buNone/>
                      </a:pPr>
                      <a:r>
                        <a:rPr lang="uk-UA" sz="1500">
                          <a:effectLst/>
                        </a:rPr>
                        <a:t>Відсоток задекларованих пацієнтів у порівнянні з рекомендованою кількістю</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78,8</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69,8</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949722076"/>
                  </a:ext>
                </a:extLst>
              </a:tr>
              <a:tr h="763743">
                <a:tc>
                  <a:txBody>
                    <a:bodyPr/>
                    <a:lstStyle/>
                    <a:p>
                      <a:pPr>
                        <a:lnSpc>
                          <a:spcPct val="115000"/>
                        </a:lnSpc>
                        <a:spcAft>
                          <a:spcPts val="1000"/>
                        </a:spcAft>
                        <a:buNone/>
                      </a:pPr>
                      <a:r>
                        <a:rPr lang="uk-UA" sz="1500" dirty="0">
                          <a:effectLst/>
                        </a:rPr>
                        <a:t> Загальне використання послуг ПМД (кількість пацієнтів, які мали звернення до лікаря за останній рік)</a:t>
                      </a:r>
                      <a:endParaRPr lang="uk-U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80,9</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81,1</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3091797202"/>
                  </a:ext>
                </a:extLst>
              </a:tr>
              <a:tr h="1022766">
                <a:tc>
                  <a:txBody>
                    <a:bodyPr/>
                    <a:lstStyle/>
                    <a:p>
                      <a:pPr>
                        <a:lnSpc>
                          <a:spcPct val="115000"/>
                        </a:lnSpc>
                        <a:spcAft>
                          <a:spcPts val="1000"/>
                        </a:spcAft>
                        <a:buNone/>
                      </a:pPr>
                      <a:r>
                        <a:rPr lang="uk-UA" sz="1500">
                          <a:effectLst/>
                        </a:rPr>
                        <a:t>Завантаженість лікаря, який надає послуги ПМД (кількість візитів, яка в середньому припадає на 1 лікаря під час його робочої зміни)</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15,6</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16,8</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1383235915"/>
                  </a:ext>
                </a:extLst>
              </a:tr>
              <a:tr h="1281790">
                <a:tc>
                  <a:txBody>
                    <a:bodyPr/>
                    <a:lstStyle/>
                    <a:p>
                      <a:pPr>
                        <a:lnSpc>
                          <a:spcPct val="115000"/>
                        </a:lnSpc>
                        <a:spcAft>
                          <a:spcPts val="1000"/>
                        </a:spcAft>
                        <a:buNone/>
                      </a:pPr>
                      <a:r>
                        <a:rPr lang="uk-UA" sz="1500">
                          <a:effectLst/>
                        </a:rPr>
                        <a:t>Моніторинг розвитку дитини протягом першого року життя ( кількість дітей ( задекларованих), які у звітному місяці мають вік 1 рік,і які мають 4 або більше медичних записів з класом ПМД, зафіксованих протягом першого року життя)</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95,3</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98,9</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2227870813"/>
                  </a:ext>
                </a:extLst>
              </a:tr>
              <a:tr h="245697">
                <a:tc>
                  <a:txBody>
                    <a:bodyPr/>
                    <a:lstStyle/>
                    <a:p>
                      <a:pPr>
                        <a:lnSpc>
                          <a:spcPct val="115000"/>
                        </a:lnSpc>
                        <a:spcAft>
                          <a:spcPts val="1000"/>
                        </a:spcAft>
                        <a:buNone/>
                      </a:pPr>
                      <a:r>
                        <a:rPr lang="uk-UA" sz="1500">
                          <a:effectLst/>
                        </a:rPr>
                        <a:t>Вакцінація дітей віком до 1 року</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91,9</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95,3</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1344203907"/>
                  </a:ext>
                </a:extLst>
              </a:tr>
              <a:tr h="245697">
                <a:tc>
                  <a:txBody>
                    <a:bodyPr/>
                    <a:lstStyle/>
                    <a:p>
                      <a:pPr>
                        <a:lnSpc>
                          <a:spcPct val="115000"/>
                        </a:lnSpc>
                        <a:spcAft>
                          <a:spcPts val="1000"/>
                        </a:spcAft>
                        <a:buNone/>
                      </a:pPr>
                      <a:r>
                        <a:rPr lang="uk-UA" sz="1500">
                          <a:effectLst/>
                        </a:rPr>
                        <a:t>Вакцінація дітей віком до 6 років</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a:effectLst/>
                        </a:rPr>
                        <a:t>95,2</a:t>
                      </a:r>
                      <a:endParaRPr lang="uk-UA" sz="90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tc>
                  <a:txBody>
                    <a:bodyPr/>
                    <a:lstStyle/>
                    <a:p>
                      <a:pPr>
                        <a:lnSpc>
                          <a:spcPct val="115000"/>
                        </a:lnSpc>
                        <a:spcAft>
                          <a:spcPts val="1000"/>
                        </a:spcAft>
                        <a:buNone/>
                      </a:pPr>
                      <a:r>
                        <a:rPr lang="uk-UA" sz="1500" dirty="0">
                          <a:effectLst/>
                        </a:rPr>
                        <a:t>95,3</a:t>
                      </a:r>
                      <a:endParaRPr lang="uk-U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779" marR="55779" marT="0" marB="0"/>
                </a:tc>
                <a:extLst>
                  <a:ext uri="{0D108BD9-81ED-4DB2-BD59-A6C34878D82A}">
                    <a16:rowId xmlns:a16="http://schemas.microsoft.com/office/drawing/2014/main" xmlns="" val="225523024"/>
                  </a:ext>
                </a:extLst>
              </a:tr>
            </a:tbl>
          </a:graphicData>
        </a:graphic>
      </p:graphicFrame>
      <p:sp>
        <p:nvSpPr>
          <p:cNvPr id="12" name="TextBox 11">
            <a:extLst>
              <a:ext uri="{FF2B5EF4-FFF2-40B4-BE49-F238E27FC236}">
                <a16:creationId xmlns:a16="http://schemas.microsoft.com/office/drawing/2014/main" xmlns="" id="{6DCE4246-4C56-6C2E-8939-864679819C4E}"/>
              </a:ext>
            </a:extLst>
          </p:cNvPr>
          <p:cNvSpPr txBox="1"/>
          <p:nvPr/>
        </p:nvSpPr>
        <p:spPr>
          <a:xfrm>
            <a:off x="512924" y="315092"/>
            <a:ext cx="6094476" cy="490199"/>
          </a:xfrm>
          <a:prstGeom prst="rect">
            <a:avLst/>
          </a:prstGeom>
          <a:noFill/>
        </p:spPr>
        <p:txBody>
          <a:bodyPr wrap="square">
            <a:spAutoFit/>
          </a:bodyPr>
          <a:lstStyle/>
          <a:p>
            <a:pPr>
              <a:lnSpc>
                <a:spcPct val="115000"/>
              </a:lnSpc>
              <a:spcAft>
                <a:spcPts val="1000"/>
              </a:spcAft>
              <a:buNone/>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Аналіз коригувальних коефіцієнтів</a:t>
            </a:r>
            <a:endParaRPr lang="uk-UA"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7595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BFEBD39-CE23-0A32-A9E9-8F5243C73EB6}"/>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9DC1B379-EB3A-1510-624A-D8556B51A6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xmlns="" id="{888D64B3-24E2-7BF2-E750-CBAE9CB46288}"/>
              </a:ext>
            </a:extLst>
          </p:cNvPr>
          <p:cNvSpPr txBox="1"/>
          <p:nvPr/>
        </p:nvSpPr>
        <p:spPr>
          <a:xfrm>
            <a:off x="237744" y="521890"/>
            <a:ext cx="11795760" cy="5599610"/>
          </a:xfrm>
          <a:prstGeom prst="rect">
            <a:avLst/>
          </a:prstGeom>
          <a:noFill/>
        </p:spPr>
        <p:txBody>
          <a:bodyPr wrap="square">
            <a:spAutoFit/>
          </a:bodyPr>
          <a:lstStyle/>
          <a:p>
            <a:pPr>
              <a:lnSpc>
                <a:spcPct val="115000"/>
              </a:lnSpc>
              <a:spcAft>
                <a:spcPts val="1000"/>
              </a:spcAft>
              <a:buNone/>
            </a:pPr>
            <a:r>
              <a:rPr lang="uk-UA" sz="2000" b="1" dirty="0">
                <a:effectLst/>
                <a:latin typeface="Times New Roman" panose="02020603050405020304" pitchFamily="18" charset="0"/>
                <a:ea typeface="Calibri" panose="020F0502020204030204" pitchFamily="34" charset="0"/>
                <a:cs typeface="Times New Roman" panose="02020603050405020304" pitchFamily="18" charset="0"/>
              </a:rPr>
              <a:t>Виявлення ТБ</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Підлягало на дослідження мокротиння системою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GeneXpert</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-186 осіб, з них здали мокротиння 186 осіб.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Виявлено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МБТ(+) -</a:t>
            </a:r>
            <a:r>
              <a:rPr lang="x-none"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9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осіб</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За </a:t>
            </a:r>
            <a:r>
              <a:rPr lang="uk-UA" sz="2000" noProof="0" dirty="0">
                <a:effectLst/>
                <a:latin typeface="Times New Roman" panose="02020603050405020304" pitchFamily="18" charset="0"/>
                <a:ea typeface="Calibri" panose="020F0502020204030204" pitchFamily="34" charset="0"/>
                <a:cs typeface="Times New Roman" panose="02020603050405020304" pitchFamily="18" charset="0"/>
              </a:rPr>
              <a:t>звітній</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період</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серед</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населення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Комунарівського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Шевченківського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Заводського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районів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виявлено</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52 особи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хворих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туберкульоз</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з них 52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декларантів</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закладу.</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Проведена робота по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обстеженню</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контактних</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туберкульоз</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за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місцем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проживання</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роботи</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b="1" noProof="0" dirty="0">
                <a:effectLst/>
                <a:latin typeface="Times New Roman" panose="02020603050405020304" pitchFamily="18" charset="0"/>
                <a:ea typeface="Calibri" panose="020F0502020204030204" pitchFamily="34" charset="0"/>
                <a:cs typeface="Times New Roman" panose="02020603050405020304" pitchFamily="18" charset="0"/>
              </a:rPr>
              <a:t>Раннє</a:t>
            </a:r>
            <a:r>
              <a:rPr lang="ru-RU"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effectLst/>
                <a:latin typeface="Times New Roman" panose="02020603050405020304" pitchFamily="18" charset="0"/>
                <a:ea typeface="Calibri" panose="020F0502020204030204" pitchFamily="34" charset="0"/>
                <a:cs typeface="Times New Roman" panose="02020603050405020304" pitchFamily="18" charset="0"/>
              </a:rPr>
              <a:t>виявлення</a:t>
            </a:r>
            <a:r>
              <a:rPr lang="ru-RU" sz="2000" b="1" dirty="0">
                <a:effectLst/>
                <a:latin typeface="Times New Roman" panose="02020603050405020304" pitchFamily="18" charset="0"/>
                <a:ea typeface="Calibri" panose="020F0502020204030204" pitchFamily="34" charset="0"/>
                <a:cs typeface="Times New Roman" panose="02020603050405020304" pitchFamily="18" charset="0"/>
              </a:rPr>
              <a:t> ВІЛ</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У закладі запроваджена діагностика на ВІЛ за допомогою швидких тестів.</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За 2025 рік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всьго</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обстежено2643 особи за допомогою швидких тестів.</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b="1" dirty="0">
                <a:effectLst/>
                <a:latin typeface="Times New Roman" panose="02020603050405020304" pitchFamily="18" charset="0"/>
                <a:ea typeface="Calibri" panose="020F0502020204030204" pitchFamily="34" charset="0"/>
                <a:cs typeface="Times New Roman" panose="02020603050405020304" pitchFamily="18" charset="0"/>
              </a:rPr>
              <a:t>Дослідження на гепатит В і С</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За 2025 рік  було проведено 5786 тестувань на гепатит В та 6874 на гепатит С.</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Всі пацієнти в кого були позитивні результати тестів направлені на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дообстеження</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в інфекційну лікарню.</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0103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412DA0E-FF28-1821-B2EE-E949877B2FD0}"/>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667F9B59-25C4-EC68-D82F-E9E6EC2BE4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xmlns="" id="{602CEFC7-F359-1A49-5102-F354C28B6F8E}"/>
              </a:ext>
            </a:extLst>
          </p:cNvPr>
          <p:cNvSpPr txBox="1"/>
          <p:nvPr/>
        </p:nvSpPr>
        <p:spPr>
          <a:xfrm>
            <a:off x="504444" y="1166842"/>
            <a:ext cx="11183112" cy="4524315"/>
          </a:xfrm>
          <a:prstGeom prst="rect">
            <a:avLst/>
          </a:prstGeom>
          <a:noFill/>
        </p:spPr>
        <p:txBody>
          <a:bodyPr wrap="square">
            <a:spAutoFit/>
          </a:bodyPr>
          <a:lstStyle/>
          <a:p>
            <a:r>
              <a:rPr lang="x-none" sz="2400" dirty="0"/>
              <a:t>	</a:t>
            </a:r>
            <a:r>
              <a:rPr lang="uk-UA" sz="2400" dirty="0"/>
              <a:t>Виконання плану профілактичних</a:t>
            </a:r>
            <a:r>
              <a:rPr lang="x-none" sz="2400" dirty="0"/>
              <a:t> </a:t>
            </a:r>
            <a:r>
              <a:rPr lang="uk-UA" sz="2400" dirty="0"/>
              <a:t>щеплень серед дорослого населення.</a:t>
            </a:r>
          </a:p>
          <a:p>
            <a:r>
              <a:rPr lang="uk-UA" sz="2400" dirty="0"/>
              <a:t>План по ревакцинації дорослого населення -6507. Виконання плану по ревакцинації</a:t>
            </a:r>
            <a:r>
              <a:rPr lang="x-none" sz="2400" dirty="0"/>
              <a:t> </a:t>
            </a:r>
            <a:r>
              <a:rPr lang="uk-UA" sz="2400" dirty="0"/>
              <a:t>склав-4567 (70,2%).</a:t>
            </a:r>
          </a:p>
          <a:p>
            <a:r>
              <a:rPr lang="x-none" sz="2400" dirty="0"/>
              <a:t>	</a:t>
            </a:r>
            <a:r>
              <a:rPr lang="uk-UA" sz="2400" dirty="0"/>
              <a:t>Проводилась робота щодо забезпечення епідблагополуччя з</a:t>
            </a:r>
            <a:r>
              <a:rPr lang="x-none" sz="2400" dirty="0"/>
              <a:t> </a:t>
            </a:r>
            <a:r>
              <a:rPr lang="uk-UA" sz="2400" dirty="0" err="1"/>
              <a:t>вакцинокерованих</a:t>
            </a:r>
            <a:r>
              <a:rPr lang="x-none" sz="2400" dirty="0"/>
              <a:t> </a:t>
            </a:r>
            <a:r>
              <a:rPr lang="uk-UA" sz="2400" dirty="0"/>
              <a:t>інфекцій.</a:t>
            </a:r>
            <a:r>
              <a:rPr lang="x-none" sz="2400" dirty="0"/>
              <a:t> </a:t>
            </a:r>
            <a:r>
              <a:rPr lang="uk-UA" sz="2400" dirty="0"/>
              <a:t>Не допущено жодного випадку захворювань на правця,</a:t>
            </a:r>
            <a:r>
              <a:rPr lang="x-none" sz="2400" dirty="0"/>
              <a:t> </a:t>
            </a:r>
            <a:r>
              <a:rPr lang="uk-UA" sz="2400" dirty="0"/>
              <a:t>дифтерію,</a:t>
            </a:r>
            <a:r>
              <a:rPr lang="x-none" sz="2400" dirty="0"/>
              <a:t> </a:t>
            </a:r>
            <a:r>
              <a:rPr lang="uk-UA" sz="2400" dirty="0"/>
              <a:t>поліомієліт,</a:t>
            </a:r>
            <a:r>
              <a:rPr lang="x-none" sz="2400" dirty="0"/>
              <a:t> </a:t>
            </a:r>
            <a:r>
              <a:rPr lang="uk-UA" sz="2400" dirty="0"/>
              <a:t>краснуху, епідпаратит.</a:t>
            </a:r>
          </a:p>
          <a:p>
            <a:r>
              <a:rPr lang="x-none" sz="2400" dirty="0"/>
              <a:t>	</a:t>
            </a:r>
            <a:r>
              <a:rPr lang="uk-UA" sz="2400" dirty="0"/>
              <a:t>Стабільно низьким залишається і рівень інших інфекційних хвороб з</a:t>
            </a:r>
            <a:r>
              <a:rPr lang="x-none" sz="2400" dirty="0"/>
              <a:t> </a:t>
            </a:r>
            <a:r>
              <a:rPr lang="uk-UA" sz="2400" dirty="0"/>
              <a:t>керованих</a:t>
            </a:r>
          </a:p>
          <a:p>
            <a:r>
              <a:rPr lang="uk-UA" sz="2400" dirty="0"/>
              <a:t>засобами імунопрофілактики.</a:t>
            </a:r>
          </a:p>
          <a:p>
            <a:r>
              <a:rPr lang="x-none" sz="2400" dirty="0"/>
              <a:t>	</a:t>
            </a:r>
            <a:r>
              <a:rPr lang="uk-UA" sz="2400" dirty="0"/>
              <a:t>Вакцинація проводиться відповідно до державного Календаря щеплень, але виконання</a:t>
            </a:r>
            <a:r>
              <a:rPr lang="x-none" sz="2400" dirty="0"/>
              <a:t> </a:t>
            </a:r>
            <a:r>
              <a:rPr lang="uk-UA" sz="2400" dirty="0"/>
              <a:t>планових обсягів імунізації з запобігання виникнення окремих інфекційних хвороб є</a:t>
            </a:r>
            <a:r>
              <a:rPr lang="x-none" sz="2400" dirty="0"/>
              <a:t> </a:t>
            </a:r>
            <a:r>
              <a:rPr lang="uk-UA" sz="2400" dirty="0"/>
              <a:t>різним.</a:t>
            </a:r>
          </a:p>
        </p:txBody>
      </p:sp>
      <p:sp>
        <p:nvSpPr>
          <p:cNvPr id="3" name="TextBox 2">
            <a:extLst>
              <a:ext uri="{FF2B5EF4-FFF2-40B4-BE49-F238E27FC236}">
                <a16:creationId xmlns:a16="http://schemas.microsoft.com/office/drawing/2014/main" xmlns="" id="{210AC9DF-5328-5488-A42E-8622A18DA6BF}"/>
              </a:ext>
            </a:extLst>
          </p:cNvPr>
          <p:cNvSpPr txBox="1"/>
          <p:nvPr/>
        </p:nvSpPr>
        <p:spPr>
          <a:xfrm>
            <a:off x="504444" y="398755"/>
            <a:ext cx="3226308" cy="461665"/>
          </a:xfrm>
          <a:prstGeom prst="rect">
            <a:avLst/>
          </a:prstGeom>
          <a:noFill/>
        </p:spPr>
        <p:txBody>
          <a:bodyPr wrap="square">
            <a:spAutoFit/>
          </a:bodyPr>
          <a:lstStyle/>
          <a:p>
            <a:r>
              <a:rPr lang="uk-UA" sz="2400" b="1" dirty="0"/>
              <a:t>Імунопрофілактика</a:t>
            </a:r>
          </a:p>
        </p:txBody>
      </p:sp>
    </p:spTree>
    <p:extLst>
      <p:ext uri="{BB962C8B-B14F-4D97-AF65-F5344CB8AC3E}">
        <p14:creationId xmlns:p14="http://schemas.microsoft.com/office/powerpoint/2010/main" val="2096219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8675D85-A2FB-B932-0F65-0DA396A02F82}"/>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17E3997-364B-1E2C-C228-03E190588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14F8957E-BE7C-F806-A2E0-CA1FC3803FA9}"/>
              </a:ext>
            </a:extLst>
          </p:cNvPr>
          <p:cNvSpPr txBox="1"/>
          <p:nvPr/>
        </p:nvSpPr>
        <p:spPr>
          <a:xfrm>
            <a:off x="683514" y="1099845"/>
            <a:ext cx="10572750" cy="490199"/>
          </a:xfrm>
          <a:prstGeom prst="rect">
            <a:avLst/>
          </a:prstGeom>
          <a:noFill/>
        </p:spPr>
        <p:txBody>
          <a:bodyPr wrap="square">
            <a:spAutoFit/>
          </a:bodyPr>
          <a:lstStyle/>
          <a:p>
            <a:pPr>
              <a:lnSpc>
                <a:spcPct val="115000"/>
              </a:lnSpc>
              <a:spcAft>
                <a:spcPts val="1000"/>
              </a:spcAft>
              <a:buNone/>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У закладі на 2025 рік заплановано на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онкоскринінг</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-131719 пацієнтів.</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xmlns="" id="{A46FB393-B473-884D-80AD-42CBD2C24542}"/>
              </a:ext>
            </a:extLst>
          </p:cNvPr>
          <p:cNvGraphicFramePr>
            <a:graphicFrameLocks noGrp="1"/>
          </p:cNvGraphicFramePr>
          <p:nvPr>
            <p:extLst>
              <p:ext uri="{D42A27DB-BD31-4B8C-83A1-F6EECF244321}">
                <p14:modId xmlns:p14="http://schemas.microsoft.com/office/powerpoint/2010/main" val="424944404"/>
              </p:ext>
            </p:extLst>
          </p:nvPr>
        </p:nvGraphicFramePr>
        <p:xfrm>
          <a:off x="683514" y="1719070"/>
          <a:ext cx="10572749" cy="2208276"/>
        </p:xfrm>
        <a:graphic>
          <a:graphicData uri="http://schemas.openxmlformats.org/drawingml/2006/table">
            <a:tbl>
              <a:tblPr firstRow="1" firstCol="1" bandRow="1">
                <a:tableStyleId>{5C22544A-7EE6-4342-B048-85BDC9FD1C3A}</a:tableStyleId>
              </a:tblPr>
              <a:tblGrid>
                <a:gridCol w="3523773">
                  <a:extLst>
                    <a:ext uri="{9D8B030D-6E8A-4147-A177-3AD203B41FA5}">
                      <a16:colId xmlns:a16="http://schemas.microsoft.com/office/drawing/2014/main" xmlns="" val="803691732"/>
                    </a:ext>
                  </a:extLst>
                </a:gridCol>
                <a:gridCol w="3524488">
                  <a:extLst>
                    <a:ext uri="{9D8B030D-6E8A-4147-A177-3AD203B41FA5}">
                      <a16:colId xmlns:a16="http://schemas.microsoft.com/office/drawing/2014/main" xmlns="" val="3451892944"/>
                    </a:ext>
                  </a:extLst>
                </a:gridCol>
                <a:gridCol w="3524488">
                  <a:extLst>
                    <a:ext uri="{9D8B030D-6E8A-4147-A177-3AD203B41FA5}">
                      <a16:colId xmlns:a16="http://schemas.microsoft.com/office/drawing/2014/main" xmlns="" val="2108147216"/>
                    </a:ext>
                  </a:extLst>
                </a:gridCol>
              </a:tblGrid>
              <a:tr h="314815">
                <a:tc>
                  <a:txBody>
                    <a:bodyPr/>
                    <a:lstStyle/>
                    <a:p>
                      <a:pPr algn="ctr">
                        <a:lnSpc>
                          <a:spcPct val="115000"/>
                        </a:lnSpc>
                        <a:spcAft>
                          <a:spcPts val="1000"/>
                        </a:spcAft>
                        <a:buNone/>
                      </a:pPr>
                      <a:r>
                        <a:rPr lang="uk-UA" sz="1800">
                          <a:effectLst/>
                        </a:rPr>
                        <a:t>Захворювання</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Заплановано на 2025 рік</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Виконано в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201138220"/>
                  </a:ext>
                </a:extLst>
              </a:tr>
              <a:tr h="314815">
                <a:tc>
                  <a:txBody>
                    <a:bodyPr/>
                    <a:lstStyle/>
                    <a:p>
                      <a:pPr algn="ctr">
                        <a:lnSpc>
                          <a:spcPct val="115000"/>
                        </a:lnSpc>
                        <a:spcAft>
                          <a:spcPts val="1000"/>
                        </a:spcAft>
                        <a:buNone/>
                      </a:pPr>
                      <a:r>
                        <a:rPr lang="uk-UA" sz="1800" dirty="0">
                          <a:effectLst/>
                        </a:rPr>
                        <a:t>Рак молочної залози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21743</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61,3</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55480706"/>
                  </a:ext>
                </a:extLst>
              </a:tr>
              <a:tr h="314815">
                <a:tc>
                  <a:txBody>
                    <a:bodyPr/>
                    <a:lstStyle/>
                    <a:p>
                      <a:pPr algn="ctr">
                        <a:lnSpc>
                          <a:spcPct val="115000"/>
                        </a:lnSpc>
                        <a:spcAft>
                          <a:spcPts val="1000"/>
                        </a:spcAft>
                        <a:buNone/>
                      </a:pPr>
                      <a:r>
                        <a:rPr lang="uk-UA" sz="1800">
                          <a:effectLst/>
                        </a:rPr>
                        <a:t>Рак колоректальний</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49284</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42,3</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98626556"/>
                  </a:ext>
                </a:extLst>
              </a:tr>
              <a:tr h="314815">
                <a:tc>
                  <a:txBody>
                    <a:bodyPr/>
                    <a:lstStyle/>
                    <a:p>
                      <a:pPr algn="ctr">
                        <a:lnSpc>
                          <a:spcPct val="115000"/>
                        </a:lnSpc>
                        <a:spcAft>
                          <a:spcPts val="1000"/>
                        </a:spcAft>
                        <a:buNone/>
                      </a:pPr>
                      <a:r>
                        <a:rPr lang="uk-UA" sz="1800">
                          <a:effectLst/>
                        </a:rPr>
                        <a:t>Рак шийки матки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23314</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62,3</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68191610"/>
                  </a:ext>
                </a:extLst>
              </a:tr>
              <a:tr h="314815">
                <a:tc>
                  <a:txBody>
                    <a:bodyPr/>
                    <a:lstStyle/>
                    <a:p>
                      <a:pPr algn="ctr">
                        <a:lnSpc>
                          <a:spcPct val="115000"/>
                        </a:lnSpc>
                        <a:spcAft>
                          <a:spcPts val="1000"/>
                        </a:spcAft>
                        <a:buNone/>
                      </a:pPr>
                      <a:r>
                        <a:rPr lang="uk-UA" sz="1800">
                          <a:effectLst/>
                        </a:rPr>
                        <a:t>Рак легень</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16499</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dirty="0">
                          <a:effectLst/>
                        </a:rPr>
                        <a:t>95,2</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87007285"/>
                  </a:ext>
                </a:extLst>
              </a:tr>
              <a:tr h="314815">
                <a:tc>
                  <a:txBody>
                    <a:bodyPr/>
                    <a:lstStyle/>
                    <a:p>
                      <a:pPr algn="ctr">
                        <a:lnSpc>
                          <a:spcPct val="115000"/>
                        </a:lnSpc>
                        <a:spcAft>
                          <a:spcPts val="1000"/>
                        </a:spcAft>
                        <a:buNone/>
                      </a:pPr>
                      <a:r>
                        <a:rPr lang="uk-UA" sz="1800">
                          <a:effectLst/>
                        </a:rPr>
                        <a:t>Рак передміхурової залози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a:effectLst/>
                        </a:rPr>
                        <a:t>20879</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dirty="0">
                          <a:effectLst/>
                        </a:rPr>
                        <a:t>42,9</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073718038"/>
                  </a:ext>
                </a:extLst>
              </a:tr>
              <a:tr h="314815">
                <a:tc>
                  <a:txBody>
                    <a:bodyPr/>
                    <a:lstStyle/>
                    <a:p>
                      <a:pPr algn="ctr">
                        <a:lnSpc>
                          <a:spcPct val="115000"/>
                        </a:lnSpc>
                        <a:spcAft>
                          <a:spcPts val="1000"/>
                        </a:spcAft>
                        <a:buNone/>
                      </a:pPr>
                      <a:r>
                        <a:rPr lang="uk-UA" sz="1800">
                          <a:effectLst/>
                        </a:rPr>
                        <a:t>Всього</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dirty="0">
                          <a:effectLst/>
                        </a:rPr>
                        <a:t>131719</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uk-UA" sz="1800" dirty="0">
                          <a:effectLst/>
                        </a:rPr>
                        <a:t>55,9</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289135902"/>
                  </a:ext>
                </a:extLst>
              </a:tr>
            </a:tbl>
          </a:graphicData>
        </a:graphic>
      </p:graphicFrame>
      <p:sp>
        <p:nvSpPr>
          <p:cNvPr id="6" name="TextBox 5">
            <a:extLst>
              <a:ext uri="{FF2B5EF4-FFF2-40B4-BE49-F238E27FC236}">
                <a16:creationId xmlns:a16="http://schemas.microsoft.com/office/drawing/2014/main" xmlns="" id="{E8FFEC4C-ECAF-1905-5CE4-37F0BB467655}"/>
              </a:ext>
            </a:extLst>
          </p:cNvPr>
          <p:cNvSpPr txBox="1"/>
          <p:nvPr/>
        </p:nvSpPr>
        <p:spPr>
          <a:xfrm>
            <a:off x="683514" y="4110994"/>
            <a:ext cx="10572750" cy="1467902"/>
          </a:xfrm>
          <a:prstGeom prst="rect">
            <a:avLst/>
          </a:prstGeom>
          <a:noFill/>
        </p:spPr>
        <p:txBody>
          <a:bodyPr wrap="square">
            <a:spAutoFit/>
          </a:bodyPr>
          <a:lstStyle/>
          <a:p>
            <a:pPr>
              <a:lnSpc>
                <a:spcPct val="115000"/>
              </a:lnSpc>
              <a:spcAft>
                <a:spcPts val="1000"/>
              </a:spcAft>
              <a:buNone/>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Всього направлено до профільних спеціалістів для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дообстеження</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562 особи</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(онколог</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- 121,маммолог</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123, гінеколог</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57, уролог</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94, гастроентеролог-84).</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Встановлений заключний діагноз- 261.</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xmlns="" id="{9AF622D7-E11E-B2B4-3487-51F3EAF63B38}"/>
              </a:ext>
            </a:extLst>
          </p:cNvPr>
          <p:cNvSpPr txBox="1"/>
          <p:nvPr/>
        </p:nvSpPr>
        <p:spPr>
          <a:xfrm>
            <a:off x="683514" y="480620"/>
            <a:ext cx="2361438" cy="490199"/>
          </a:xfrm>
          <a:prstGeom prst="rect">
            <a:avLst/>
          </a:prstGeom>
          <a:noFill/>
        </p:spPr>
        <p:txBody>
          <a:bodyPr wrap="square">
            <a:spAutoFit/>
          </a:bodyPr>
          <a:lstStyle/>
          <a:p>
            <a:pPr>
              <a:lnSpc>
                <a:spcPct val="115000"/>
              </a:lnSpc>
              <a:spcAft>
                <a:spcPts val="1000"/>
              </a:spcAft>
              <a:buNone/>
            </a:pPr>
            <a:r>
              <a:rPr lang="uk-UA" sz="2400" b="1" dirty="0" err="1">
                <a:effectLst/>
                <a:latin typeface="Times New Roman" panose="02020603050405020304" pitchFamily="18" charset="0"/>
                <a:ea typeface="Calibri" panose="020F0502020204030204" pitchFamily="34" charset="0"/>
                <a:cs typeface="Times New Roman" panose="02020603050405020304" pitchFamily="18" charset="0"/>
              </a:rPr>
              <a:t>Онкоскринінг</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5857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1F0950E-98A3-F4B4-C5BE-AEF2AF178D42}"/>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44591C8C-3637-6F97-D929-B9815EB26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TextBox 2">
            <a:extLst>
              <a:ext uri="{FF2B5EF4-FFF2-40B4-BE49-F238E27FC236}">
                <a16:creationId xmlns:a16="http://schemas.microsoft.com/office/drawing/2014/main" xmlns="" id="{E0DFDC6D-5CE3-4B19-2B4E-737DE6379876}"/>
              </a:ext>
            </a:extLst>
          </p:cNvPr>
          <p:cNvSpPr txBox="1"/>
          <p:nvPr/>
        </p:nvSpPr>
        <p:spPr>
          <a:xfrm>
            <a:off x="445008" y="1213007"/>
            <a:ext cx="11301984" cy="4431983"/>
          </a:xfrm>
          <a:prstGeom prst="rect">
            <a:avLst/>
          </a:prstGeom>
          <a:noFill/>
        </p:spPr>
        <p:txBody>
          <a:bodyPr wrap="square">
            <a:spAutoFit/>
          </a:bodyPr>
          <a:lstStyle/>
          <a:p>
            <a:r>
              <a:rPr lang="uk-UA" sz="2400" dirty="0"/>
              <a:t>У закладі організований прийом тимчасово переміщених осіб, незалежно від наявності декларацій з лікарем Центру.</a:t>
            </a:r>
          </a:p>
          <a:p>
            <a:r>
              <a:rPr lang="uk-UA" sz="2400" dirty="0"/>
              <a:t>За 2025 рік прийнято 3266 пацієнтів, з них  без декларацій –</a:t>
            </a:r>
            <a:r>
              <a:rPr lang="x-none" sz="2400" dirty="0"/>
              <a:t> </a:t>
            </a:r>
            <a:r>
              <a:rPr lang="uk-UA" sz="2400" dirty="0"/>
              <a:t>51 пацієнт. В тому числі: діти</a:t>
            </a:r>
            <a:r>
              <a:rPr lang="x-none" sz="2400" dirty="0"/>
              <a:t> </a:t>
            </a:r>
            <a:r>
              <a:rPr lang="uk-UA" sz="2400" dirty="0"/>
              <a:t>-</a:t>
            </a:r>
            <a:r>
              <a:rPr lang="x-none" sz="2400" dirty="0"/>
              <a:t> </a:t>
            </a:r>
            <a:r>
              <a:rPr lang="uk-UA" sz="2400" dirty="0"/>
              <a:t>1250, дорослі</a:t>
            </a:r>
            <a:r>
              <a:rPr lang="x-none" sz="2400" dirty="0"/>
              <a:t> </a:t>
            </a:r>
            <a:r>
              <a:rPr lang="uk-UA" sz="2400" dirty="0"/>
              <a:t>-</a:t>
            </a:r>
            <a:r>
              <a:rPr lang="x-none" sz="2400" dirty="0"/>
              <a:t> </a:t>
            </a:r>
            <a:r>
              <a:rPr lang="uk-UA" sz="2400" dirty="0"/>
              <a:t>2016.</a:t>
            </a:r>
            <a:endParaRPr lang="x-none" sz="2400" dirty="0"/>
          </a:p>
          <a:p>
            <a:endParaRPr lang="uk-UA" sz="2400" dirty="0"/>
          </a:p>
          <a:p>
            <a:r>
              <a:rPr lang="uk-UA" sz="2400" b="1" dirty="0"/>
              <a:t>Надання невідкладної допомоги</a:t>
            </a:r>
            <a:endParaRPr lang="x-none" sz="2400" b="1" dirty="0"/>
          </a:p>
          <a:p>
            <a:endParaRPr lang="uk-UA" sz="2400" dirty="0"/>
          </a:p>
          <a:p>
            <a:r>
              <a:rPr lang="uk-UA" sz="2400" dirty="0"/>
              <a:t>Для обслуговування пацієнтів вдома, в т</a:t>
            </a:r>
            <a:r>
              <a:rPr lang="x-none" sz="2400" dirty="0"/>
              <a:t>.</a:t>
            </a:r>
            <a:r>
              <a:rPr lang="uk-UA" sz="2400" dirty="0"/>
              <a:t>ч</a:t>
            </a:r>
            <a:r>
              <a:rPr lang="x-none" sz="2400" dirty="0"/>
              <a:t>.</a:t>
            </a:r>
            <a:r>
              <a:rPr lang="uk-UA" sz="2400" dirty="0"/>
              <a:t> при</a:t>
            </a:r>
            <a:r>
              <a:rPr lang="x-none" sz="2400" dirty="0"/>
              <a:t> </a:t>
            </a:r>
            <a:r>
              <a:rPr lang="uk-UA" sz="2400" dirty="0"/>
              <a:t>відсутності декларацій, працюють лікарі невідкладної допомоги.</a:t>
            </a:r>
          </a:p>
          <a:p>
            <a:r>
              <a:rPr lang="uk-UA" sz="2400" dirty="0"/>
              <a:t>За 2025 рік здійснено 4655 виїзди додому до пацієнтів.</a:t>
            </a:r>
          </a:p>
          <a:p>
            <a:r>
              <a:rPr lang="uk-UA" sz="2400" dirty="0"/>
              <a:t>Доросле населення </a:t>
            </a:r>
            <a:r>
              <a:rPr lang="x-none" sz="2400" dirty="0"/>
              <a:t>- </a:t>
            </a:r>
            <a:r>
              <a:rPr lang="uk-UA" sz="2400" dirty="0"/>
              <a:t>1673 виїзди, дитяче – 2982</a:t>
            </a:r>
            <a:r>
              <a:rPr lang="x-none" sz="2400" dirty="0"/>
              <a:t> </a:t>
            </a:r>
            <a:r>
              <a:rPr lang="uk-UA" sz="2400" dirty="0"/>
              <a:t>виїзди.</a:t>
            </a:r>
          </a:p>
          <a:p>
            <a:endParaRPr lang="uk-UA" dirty="0"/>
          </a:p>
        </p:txBody>
      </p:sp>
      <p:sp>
        <p:nvSpPr>
          <p:cNvPr id="4" name="TextBox 3">
            <a:extLst>
              <a:ext uri="{FF2B5EF4-FFF2-40B4-BE49-F238E27FC236}">
                <a16:creationId xmlns:a16="http://schemas.microsoft.com/office/drawing/2014/main" xmlns="" id="{BB68EC28-F697-8448-A683-1D70C2E4E6FC}"/>
              </a:ext>
            </a:extLst>
          </p:cNvPr>
          <p:cNvSpPr txBox="1"/>
          <p:nvPr/>
        </p:nvSpPr>
        <p:spPr>
          <a:xfrm>
            <a:off x="445008" y="606504"/>
            <a:ext cx="6158484" cy="461665"/>
          </a:xfrm>
          <a:prstGeom prst="rect">
            <a:avLst/>
          </a:prstGeom>
          <a:noFill/>
        </p:spPr>
        <p:txBody>
          <a:bodyPr wrap="square">
            <a:spAutoFit/>
          </a:bodyPr>
          <a:lstStyle/>
          <a:p>
            <a:r>
              <a:rPr lang="uk-UA" sz="2400" b="1" dirty="0"/>
              <a:t>Прийом тимчасово переміщених осіб</a:t>
            </a:r>
            <a:endParaRPr lang="x-none" sz="2400" b="1" dirty="0"/>
          </a:p>
        </p:txBody>
      </p:sp>
    </p:spTree>
    <p:extLst>
      <p:ext uri="{BB962C8B-B14F-4D97-AF65-F5344CB8AC3E}">
        <p14:creationId xmlns:p14="http://schemas.microsoft.com/office/powerpoint/2010/main" val="1011682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D6A9420-E7F0-3A20-16BA-E74E86F30EF1}"/>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1CD785EA-480B-9540-3AD3-8F4B3EAF1B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0558FF4D-968D-FDDC-91E0-6A4130816F6B}"/>
              </a:ext>
            </a:extLst>
          </p:cNvPr>
          <p:cNvSpPr txBox="1"/>
          <p:nvPr/>
        </p:nvSpPr>
        <p:spPr>
          <a:xfrm>
            <a:off x="582930" y="1004340"/>
            <a:ext cx="10636758" cy="1043171"/>
          </a:xfrm>
          <a:prstGeom prst="rect">
            <a:avLst/>
          </a:prstGeom>
          <a:noFill/>
        </p:spPr>
        <p:txBody>
          <a:bodyPr wrap="square">
            <a:spAutoFit/>
          </a:bodyPr>
          <a:lstStyle/>
          <a:p>
            <a:pPr>
              <a:lnSpc>
                <a:spcPct val="115000"/>
              </a:lnSpc>
              <a:spcAft>
                <a:spcPts val="1000"/>
              </a:spcAft>
              <a:buNone/>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Всього проведено засідань ЛКК за 2025 рік -251. Пройшли ЛКК</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4853 особи.</a:t>
            </a:r>
            <a:endParaRPr lang="x-none"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За 2025</a:t>
            </a:r>
            <a:r>
              <a:rPr lang="x-none"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рік направлено на ЕКОПФО – 1617 осіб</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xmlns="" id="{D0B0EBCA-1CB8-330D-9AC8-9044166628D7}"/>
              </a:ext>
            </a:extLst>
          </p:cNvPr>
          <p:cNvGraphicFramePr>
            <a:graphicFrameLocks noGrp="1"/>
          </p:cNvGraphicFramePr>
          <p:nvPr>
            <p:extLst>
              <p:ext uri="{D42A27DB-BD31-4B8C-83A1-F6EECF244321}">
                <p14:modId xmlns:p14="http://schemas.microsoft.com/office/powerpoint/2010/main" val="3959102039"/>
              </p:ext>
            </p:extLst>
          </p:nvPr>
        </p:nvGraphicFramePr>
        <p:xfrm>
          <a:off x="646938" y="2162524"/>
          <a:ext cx="10636759" cy="1892808"/>
        </p:xfrm>
        <a:graphic>
          <a:graphicData uri="http://schemas.openxmlformats.org/drawingml/2006/table">
            <a:tbl>
              <a:tblPr firstRow="1" firstCol="1" bandRow="1">
                <a:tableStyleId>{5C22544A-7EE6-4342-B048-85BDC9FD1C3A}</a:tableStyleId>
              </a:tblPr>
              <a:tblGrid>
                <a:gridCol w="2912052">
                  <a:extLst>
                    <a:ext uri="{9D8B030D-6E8A-4147-A177-3AD203B41FA5}">
                      <a16:colId xmlns:a16="http://schemas.microsoft.com/office/drawing/2014/main" xmlns="" val="45656691"/>
                    </a:ext>
                  </a:extLst>
                </a:gridCol>
                <a:gridCol w="2819971">
                  <a:extLst>
                    <a:ext uri="{9D8B030D-6E8A-4147-A177-3AD203B41FA5}">
                      <a16:colId xmlns:a16="http://schemas.microsoft.com/office/drawing/2014/main" xmlns="" val="1222127520"/>
                    </a:ext>
                  </a:extLst>
                </a:gridCol>
                <a:gridCol w="2452368">
                  <a:extLst>
                    <a:ext uri="{9D8B030D-6E8A-4147-A177-3AD203B41FA5}">
                      <a16:colId xmlns:a16="http://schemas.microsoft.com/office/drawing/2014/main" xmlns="" val="2744593090"/>
                    </a:ext>
                  </a:extLst>
                </a:gridCol>
                <a:gridCol w="2452368">
                  <a:extLst>
                    <a:ext uri="{9D8B030D-6E8A-4147-A177-3AD203B41FA5}">
                      <a16:colId xmlns:a16="http://schemas.microsoft.com/office/drawing/2014/main" xmlns="" val="3211507230"/>
                    </a:ext>
                  </a:extLst>
                </a:gridCol>
              </a:tblGrid>
              <a:tr h="0">
                <a:tc>
                  <a:txBody>
                    <a:bodyPr/>
                    <a:lstStyle/>
                    <a:p>
                      <a:pPr>
                        <a:lnSpc>
                          <a:spcPct val="115000"/>
                        </a:lnSpc>
                        <a:spcAft>
                          <a:spcPts val="1000"/>
                        </a:spcAft>
                        <a:buNone/>
                      </a:pPr>
                      <a:r>
                        <a:rPr lang="uk-UA" sz="1800">
                          <a:effectLst/>
                        </a:rPr>
                        <a:t>Група інвалідності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dirty="0">
                          <a:effectLst/>
                        </a:rPr>
                        <a:t>Кількість осіб</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в.ч. працездатне населення</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173237632"/>
                  </a:ext>
                </a:extLst>
              </a:tr>
              <a:tr h="0">
                <a:tc>
                  <a:txBody>
                    <a:bodyPr/>
                    <a:lstStyle/>
                    <a:p>
                      <a:pPr>
                        <a:lnSpc>
                          <a:spcPct val="115000"/>
                        </a:lnSpc>
                        <a:spcAft>
                          <a:spcPts val="1000"/>
                        </a:spcAft>
                        <a:buNone/>
                      </a:pPr>
                      <a:r>
                        <a:rPr lang="uk-UA" sz="1800">
                          <a:effectLst/>
                        </a:rPr>
                        <a:t>1 група</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77</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31,8</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11</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95781129"/>
                  </a:ext>
                </a:extLst>
              </a:tr>
              <a:tr h="0">
                <a:tc>
                  <a:txBody>
                    <a:bodyPr/>
                    <a:lstStyle/>
                    <a:p>
                      <a:pPr>
                        <a:lnSpc>
                          <a:spcPct val="115000"/>
                        </a:lnSpc>
                        <a:spcAft>
                          <a:spcPts val="1000"/>
                        </a:spcAft>
                        <a:buNone/>
                      </a:pPr>
                      <a:r>
                        <a:rPr lang="uk-UA" sz="1800">
                          <a:effectLst/>
                        </a:rPr>
                        <a:t>2 група</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78</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32,2</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28</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930462072"/>
                  </a:ext>
                </a:extLst>
              </a:tr>
              <a:tr h="0">
                <a:tc>
                  <a:txBody>
                    <a:bodyPr/>
                    <a:lstStyle/>
                    <a:p>
                      <a:pPr>
                        <a:lnSpc>
                          <a:spcPct val="115000"/>
                        </a:lnSpc>
                        <a:spcAft>
                          <a:spcPts val="1000"/>
                        </a:spcAft>
                        <a:buNone/>
                      </a:pPr>
                      <a:r>
                        <a:rPr lang="uk-UA" sz="1800">
                          <a:effectLst/>
                        </a:rPr>
                        <a:t>3 група</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87</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35,9</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61</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46019146"/>
                  </a:ext>
                </a:extLst>
              </a:tr>
              <a:tr h="0">
                <a:tc>
                  <a:txBody>
                    <a:bodyPr/>
                    <a:lstStyle/>
                    <a:p>
                      <a:pPr>
                        <a:lnSpc>
                          <a:spcPct val="115000"/>
                        </a:lnSpc>
                        <a:spcAft>
                          <a:spcPts val="1000"/>
                        </a:spcAft>
                        <a:buNone/>
                      </a:pPr>
                      <a:r>
                        <a:rPr lang="uk-UA" sz="1800">
                          <a:effectLst/>
                        </a:rPr>
                        <a:t>Всього</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242</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a:effectLst/>
                        </a:rPr>
                        <a:t>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1800" dirty="0">
                          <a:effectLst/>
                        </a:rPr>
                        <a:t>100/41,3%</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16872420"/>
                  </a:ext>
                </a:extLst>
              </a:tr>
            </a:tbl>
          </a:graphicData>
        </a:graphic>
      </p:graphicFrame>
      <p:sp>
        <p:nvSpPr>
          <p:cNvPr id="6" name="TextBox 5">
            <a:extLst>
              <a:ext uri="{FF2B5EF4-FFF2-40B4-BE49-F238E27FC236}">
                <a16:creationId xmlns:a16="http://schemas.microsoft.com/office/drawing/2014/main" xmlns="" id="{BF3A5208-A09E-20DF-6DF0-FFA91FE3D3D9}"/>
              </a:ext>
            </a:extLst>
          </p:cNvPr>
          <p:cNvSpPr txBox="1"/>
          <p:nvPr/>
        </p:nvSpPr>
        <p:spPr>
          <a:xfrm>
            <a:off x="550925" y="4159816"/>
            <a:ext cx="10700767" cy="906017"/>
          </a:xfrm>
          <a:prstGeom prst="rect">
            <a:avLst/>
          </a:prstGeom>
          <a:noFill/>
        </p:spPr>
        <p:txBody>
          <a:bodyPr wrap="square">
            <a:spAutoFit/>
          </a:bodyPr>
          <a:lstStyle/>
          <a:p>
            <a:pPr algn="just">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Оформлено 126 медичних висновки про</a:t>
            </a:r>
            <a:r>
              <a:rPr lang="x-none"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дитину з інвалідністю віком до 18 років.</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За 2025 рік вперше оформлена соціальна допомога 126 дітям, в тому числі 6 підліткам.</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xmlns="" id="{D71A57D6-DDA3-F5DF-AF92-81868BFFD7DB}"/>
              </a:ext>
            </a:extLst>
          </p:cNvPr>
          <p:cNvSpPr txBox="1"/>
          <p:nvPr/>
        </p:nvSpPr>
        <p:spPr>
          <a:xfrm>
            <a:off x="550925" y="5298552"/>
            <a:ext cx="10700767" cy="777777"/>
          </a:xfrm>
          <a:prstGeom prst="rect">
            <a:avLst/>
          </a:prstGeom>
          <a:noFill/>
        </p:spPr>
        <p:txBody>
          <a:bodyPr wrap="square">
            <a:spAutoFit/>
          </a:bodyPr>
          <a:lstStyle/>
          <a:p>
            <a:pPr algn="just">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Всього видано довідок – 1131, з них для надання соціальних послуг – форма 080-4/0 – 585, для постійного </a:t>
            </a:r>
            <a:r>
              <a:rPr lang="uk-UA" sz="2000" dirty="0" err="1">
                <a:effectLst/>
                <a:latin typeface="Times New Roman" panose="02020603050405020304" pitchFamily="18" charset="0"/>
                <a:ea typeface="Calibri" panose="020F0502020204030204" pitchFamily="34" charset="0"/>
                <a:cs typeface="Times New Roman" panose="02020603050405020304" pitchFamily="18" charset="0"/>
              </a:rPr>
              <a:t>сторонього</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догляду – 64, для опікунства – 49, інші – 433.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xmlns="" id="{E418582A-8BE5-6B3E-B280-5AA91F978DB7}"/>
              </a:ext>
            </a:extLst>
          </p:cNvPr>
          <p:cNvSpPr txBox="1"/>
          <p:nvPr/>
        </p:nvSpPr>
        <p:spPr>
          <a:xfrm>
            <a:off x="646938" y="399129"/>
            <a:ext cx="2032254" cy="490199"/>
          </a:xfrm>
          <a:prstGeom prst="rect">
            <a:avLst/>
          </a:prstGeom>
          <a:noFill/>
        </p:spPr>
        <p:txBody>
          <a:bodyPr wrap="square">
            <a:spAutoFit/>
          </a:bodyPr>
          <a:lstStyle/>
          <a:p>
            <a:pPr>
              <a:lnSpc>
                <a:spcPct val="115000"/>
              </a:lnSpc>
              <a:spcAft>
                <a:spcPts val="1000"/>
              </a:spcAft>
              <a:buNone/>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Робота ЛКК</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4241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DADB89-E746-6B0D-8744-2A111C36F6A8}"/>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B89E8C1D-9F15-A730-FAB5-83EFBFE47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xmlns="" id="{1244A995-89CF-3C20-7E6C-BE8C01181A54}"/>
              </a:ext>
            </a:extLst>
          </p:cNvPr>
          <p:cNvSpPr txBox="1"/>
          <p:nvPr/>
        </p:nvSpPr>
        <p:spPr>
          <a:xfrm>
            <a:off x="774192" y="982176"/>
            <a:ext cx="10643616" cy="4893647"/>
          </a:xfrm>
          <a:prstGeom prst="rect">
            <a:avLst/>
          </a:prstGeom>
          <a:noFill/>
        </p:spPr>
        <p:txBody>
          <a:bodyPr wrap="square">
            <a:spAutoFit/>
          </a:bodyPr>
          <a:lstStyle/>
          <a:p>
            <a:r>
              <a:rPr lang="x-none" sz="2400" dirty="0"/>
              <a:t>	</a:t>
            </a:r>
            <a:r>
              <a:rPr lang="uk-UA" sz="2400" dirty="0"/>
              <a:t>За 2025 рік померло 751 чоловік (1070,35 на 100 тис., </a:t>
            </a:r>
            <a:r>
              <a:rPr lang="uk-UA" sz="2400" dirty="0" err="1"/>
              <a:t>зних</a:t>
            </a:r>
            <a:r>
              <a:rPr lang="uk-UA" sz="2400" dirty="0"/>
              <a:t> працездатного населення 36</a:t>
            </a:r>
            <a:r>
              <a:rPr lang="x-none" sz="2400" dirty="0"/>
              <a:t> </a:t>
            </a:r>
            <a:r>
              <a:rPr lang="uk-UA" sz="2400" dirty="0"/>
              <a:t>випадків).</a:t>
            </a:r>
          </a:p>
          <a:p>
            <a:r>
              <a:rPr lang="x-none" sz="2400" dirty="0"/>
              <a:t>	</a:t>
            </a:r>
            <a:r>
              <a:rPr lang="uk-UA" sz="2400" dirty="0"/>
              <a:t>Структура смертності за нозологіями виглядає наступним чином:</a:t>
            </a:r>
            <a:endParaRPr lang="x-none" sz="2400" dirty="0"/>
          </a:p>
          <a:p>
            <a:pPr marL="285750" indent="-285750">
              <a:buFont typeface="Arial" panose="020B0604020202020204" pitchFamily="34" charset="0"/>
              <a:buChar char="•"/>
            </a:pPr>
            <a:r>
              <a:rPr lang="uk-UA" sz="2400" dirty="0"/>
              <a:t>ХІХС </a:t>
            </a:r>
            <a:r>
              <a:rPr lang="x-none" sz="2400" dirty="0"/>
              <a:t>				</a:t>
            </a:r>
            <a:r>
              <a:rPr lang="uk-UA" sz="2400" dirty="0"/>
              <a:t>– 217 випадків</a:t>
            </a:r>
          </a:p>
          <a:p>
            <a:pPr marL="285750" indent="-285750">
              <a:buFont typeface="Arial" panose="020B0604020202020204" pitchFamily="34" charset="0"/>
              <a:buChar char="•"/>
            </a:pPr>
            <a:r>
              <a:rPr lang="uk-UA" sz="2400" dirty="0"/>
              <a:t>Судинні захворювання </a:t>
            </a:r>
            <a:r>
              <a:rPr lang="x-none" sz="2400" dirty="0"/>
              <a:t>		</a:t>
            </a:r>
            <a:r>
              <a:rPr lang="uk-UA" sz="2400" dirty="0"/>
              <a:t>– 281 випадок</a:t>
            </a:r>
          </a:p>
          <a:p>
            <a:pPr marL="285750" indent="-285750">
              <a:buFont typeface="Arial" panose="020B0604020202020204" pitchFamily="34" charset="0"/>
              <a:buChar char="•"/>
            </a:pPr>
            <a:r>
              <a:rPr lang="uk-UA" sz="2400" dirty="0"/>
              <a:t>Онкологічні захворювання</a:t>
            </a:r>
            <a:r>
              <a:rPr lang="x-none" sz="2400" dirty="0"/>
              <a:t>	</a:t>
            </a:r>
            <a:r>
              <a:rPr lang="uk-UA" sz="2400" dirty="0"/>
              <a:t>– 246 випадка</a:t>
            </a:r>
          </a:p>
          <a:p>
            <a:pPr marL="285750" indent="-285750">
              <a:buFont typeface="Arial" panose="020B0604020202020204" pitchFamily="34" charset="0"/>
              <a:buChar char="•"/>
            </a:pPr>
            <a:r>
              <a:rPr lang="uk-UA" sz="2400" dirty="0"/>
              <a:t>Інші </a:t>
            </a:r>
            <a:r>
              <a:rPr lang="x-none" sz="2400" dirty="0"/>
              <a:t>				</a:t>
            </a:r>
            <a:r>
              <a:rPr lang="uk-UA" sz="2400" dirty="0"/>
              <a:t>– 7 </a:t>
            </a:r>
            <a:r>
              <a:rPr lang="x-none" sz="2400" dirty="0"/>
              <a:t>     </a:t>
            </a:r>
            <a:r>
              <a:rPr lang="uk-UA" sz="2400" dirty="0"/>
              <a:t>випадків</a:t>
            </a:r>
          </a:p>
          <a:p>
            <a:endParaRPr lang="x-none" sz="2400" dirty="0"/>
          </a:p>
          <a:p>
            <a:r>
              <a:rPr lang="x-none" sz="2400" dirty="0"/>
              <a:t>	</a:t>
            </a:r>
            <a:r>
              <a:rPr lang="uk-UA" sz="2400" dirty="0"/>
              <a:t>Серед осіб, померлих у працездатному віці, причина смерті найчастіше пов’язана з</a:t>
            </a:r>
            <a:r>
              <a:rPr lang="x-none" sz="2400" dirty="0"/>
              <a:t> </a:t>
            </a:r>
            <a:r>
              <a:rPr lang="uk-UA" sz="2400" dirty="0"/>
              <a:t>онкологічними захворюваннями -33 випадки з 36 (91,6%).</a:t>
            </a:r>
          </a:p>
          <a:p>
            <a:r>
              <a:rPr lang="x-none" sz="2400" dirty="0"/>
              <a:t>	</a:t>
            </a:r>
            <a:r>
              <a:rPr lang="uk-UA" sz="2400" dirty="0"/>
              <a:t>За 2025рік зареєстровано 7 випадків смерті дітей віком 1 до 18 років. Дитяча смертність по</a:t>
            </a:r>
            <a:r>
              <a:rPr lang="x-none" sz="2400" dirty="0"/>
              <a:t> </a:t>
            </a:r>
            <a:r>
              <a:rPr lang="uk-UA" sz="2400" dirty="0"/>
              <a:t>закладу склала 0,21%.</a:t>
            </a:r>
          </a:p>
        </p:txBody>
      </p:sp>
      <p:sp>
        <p:nvSpPr>
          <p:cNvPr id="3" name="TextBox 2">
            <a:extLst>
              <a:ext uri="{FF2B5EF4-FFF2-40B4-BE49-F238E27FC236}">
                <a16:creationId xmlns:a16="http://schemas.microsoft.com/office/drawing/2014/main" xmlns="" id="{B76A00CD-70EF-10AD-168F-885D941BC07E}"/>
              </a:ext>
            </a:extLst>
          </p:cNvPr>
          <p:cNvSpPr txBox="1"/>
          <p:nvPr/>
        </p:nvSpPr>
        <p:spPr>
          <a:xfrm>
            <a:off x="774191" y="434287"/>
            <a:ext cx="3833319" cy="461665"/>
          </a:xfrm>
          <a:prstGeom prst="rect">
            <a:avLst/>
          </a:prstGeom>
          <a:noFill/>
        </p:spPr>
        <p:txBody>
          <a:bodyPr wrap="square">
            <a:spAutoFit/>
          </a:bodyPr>
          <a:lstStyle/>
          <a:p>
            <a:r>
              <a:rPr lang="uk-UA" sz="2400" b="1" dirty="0"/>
              <a:t>Аналіз смертності</a:t>
            </a:r>
          </a:p>
        </p:txBody>
      </p:sp>
    </p:spTree>
    <p:extLst>
      <p:ext uri="{BB962C8B-B14F-4D97-AF65-F5344CB8AC3E}">
        <p14:creationId xmlns:p14="http://schemas.microsoft.com/office/powerpoint/2010/main" val="3321179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EF91E5-84D1-2938-7C9D-FAF288F4DABF}"/>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70C5B42B-29FC-FEEE-3734-3DBFD639B8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E75B4FE2-2C77-4779-D448-62065BB27BCC}"/>
              </a:ext>
            </a:extLst>
          </p:cNvPr>
          <p:cNvSpPr txBox="1"/>
          <p:nvPr/>
        </p:nvSpPr>
        <p:spPr>
          <a:xfrm>
            <a:off x="345186" y="852916"/>
            <a:ext cx="11291316" cy="2308324"/>
          </a:xfrm>
          <a:prstGeom prst="rect">
            <a:avLst/>
          </a:prstGeom>
          <a:noFill/>
        </p:spPr>
        <p:txBody>
          <a:bodyPr wrap="square">
            <a:spAutoFit/>
          </a:bodyPr>
          <a:lstStyle/>
          <a:p>
            <a:r>
              <a:rPr lang="uk-UA" dirty="0"/>
              <a:t>За рахунок коштів міського бюджету територіальної громади за 2025рік проводилось забезпечення:</a:t>
            </a:r>
            <a:r>
              <a:rPr lang="x-none" dirty="0"/>
              <a:t> </a:t>
            </a:r>
          </a:p>
          <a:p>
            <a:endParaRPr lang="x-none" dirty="0"/>
          </a:p>
          <a:p>
            <a:pPr marL="285750" indent="-285750">
              <a:buFont typeface="Arial" panose="020B0604020202020204" pitchFamily="34" charset="0"/>
              <a:buChar char="•"/>
            </a:pPr>
            <a:r>
              <a:rPr lang="uk-UA" dirty="0"/>
              <a:t>міська комплексна програма «Ветеранська політика Запорізької міської територіальної громади» на 2025-2027 роки</a:t>
            </a:r>
            <a:r>
              <a:rPr lang="x-none" dirty="0"/>
              <a:t> </a:t>
            </a:r>
            <a:r>
              <a:rPr lang="uk-UA" dirty="0"/>
              <a:t>(видатки на відшкодування витрат на відпуск лікарських засобів безоплатно і на пільгових умовах для Ветеранів та</a:t>
            </a:r>
            <a:r>
              <a:rPr lang="x-none" dirty="0"/>
              <a:t> </a:t>
            </a:r>
            <a:r>
              <a:rPr lang="uk-UA" dirty="0" err="1"/>
              <a:t>Ветеранок</a:t>
            </a:r>
            <a:r>
              <a:rPr lang="uk-UA" dirty="0"/>
              <a:t>, членів їх сімей, родин загиблих (померлих) захисників та захисниць України) на суму 823 203 грн.,</a:t>
            </a:r>
            <a:endParaRPr lang="x-none" dirty="0"/>
          </a:p>
          <a:p>
            <a:pPr marL="285750" indent="-285750">
              <a:buFont typeface="Arial" panose="020B0604020202020204" pitchFamily="34" charset="0"/>
              <a:buChar char="•"/>
            </a:pPr>
            <a:r>
              <a:rPr lang="uk-UA" dirty="0"/>
              <a:t>міська комплексна програма «Ветеранська політика Запорізької міської територіальної громади» для забезпечення</a:t>
            </a:r>
            <a:r>
              <a:rPr lang="x-none" dirty="0"/>
              <a:t> </a:t>
            </a:r>
            <a:r>
              <a:rPr lang="uk-UA" dirty="0"/>
              <a:t>діяльності фахівців із супроводу ветеранів та демобілізованих осіб на суму 227025 грн.</a:t>
            </a:r>
          </a:p>
        </p:txBody>
      </p:sp>
      <p:graphicFrame>
        <p:nvGraphicFramePr>
          <p:cNvPr id="4" name="Таблица 3">
            <a:extLst>
              <a:ext uri="{FF2B5EF4-FFF2-40B4-BE49-F238E27FC236}">
                <a16:creationId xmlns:a16="http://schemas.microsoft.com/office/drawing/2014/main" xmlns="" id="{217D34E8-7225-BCE5-A00F-F6E5E7879FAE}"/>
              </a:ext>
            </a:extLst>
          </p:cNvPr>
          <p:cNvGraphicFramePr>
            <a:graphicFrameLocks noGrp="1"/>
          </p:cNvGraphicFramePr>
          <p:nvPr>
            <p:extLst>
              <p:ext uri="{D42A27DB-BD31-4B8C-83A1-F6EECF244321}">
                <p14:modId xmlns:p14="http://schemas.microsoft.com/office/powerpoint/2010/main" val="3969424648"/>
              </p:ext>
            </p:extLst>
          </p:nvPr>
        </p:nvGraphicFramePr>
        <p:xfrm>
          <a:off x="364236" y="3339463"/>
          <a:ext cx="5314188" cy="3154680"/>
        </p:xfrm>
        <a:graphic>
          <a:graphicData uri="http://schemas.openxmlformats.org/drawingml/2006/table">
            <a:tbl>
              <a:tblPr firstRow="1" firstCol="1" lastRow="1" lastCol="1" bandRow="1" bandCol="1">
                <a:tableStyleId>{5C22544A-7EE6-4342-B048-85BDC9FD1C3A}</a:tableStyleId>
              </a:tblPr>
              <a:tblGrid>
                <a:gridCol w="3858827">
                  <a:extLst>
                    <a:ext uri="{9D8B030D-6E8A-4147-A177-3AD203B41FA5}">
                      <a16:colId xmlns:a16="http://schemas.microsoft.com/office/drawing/2014/main" xmlns="" val="2476415152"/>
                    </a:ext>
                  </a:extLst>
                </a:gridCol>
                <a:gridCol w="1455361">
                  <a:extLst>
                    <a:ext uri="{9D8B030D-6E8A-4147-A177-3AD203B41FA5}">
                      <a16:colId xmlns:a16="http://schemas.microsoft.com/office/drawing/2014/main" xmlns="" val="787065395"/>
                    </a:ext>
                  </a:extLst>
                </a:gridCol>
              </a:tblGrid>
              <a:tr h="240030">
                <a:tc>
                  <a:txBody>
                    <a:bodyPr/>
                    <a:lstStyle/>
                    <a:p>
                      <a:pPr>
                        <a:lnSpc>
                          <a:spcPct val="115000"/>
                        </a:lnSpc>
                        <a:spcAft>
                          <a:spcPts val="1000"/>
                        </a:spcAft>
                        <a:buNone/>
                      </a:pPr>
                      <a:r>
                        <a:rPr lang="uk-UA" sz="1200" dirty="0">
                          <a:effectLst/>
                        </a:rPr>
                        <a:t>Програма «Охорона здоров’я міста Запоріжжя» на період 2025-2027 роки , у тому числі</a:t>
                      </a:r>
                      <a:r>
                        <a:rPr lang="ru-RU" sz="1200" dirty="0">
                          <a:effectLst/>
                        </a:rPr>
                        <a:t>: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32 698 540,81</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55086109"/>
                  </a:ext>
                </a:extLst>
              </a:tr>
              <a:tr h="0">
                <a:tc>
                  <a:txBody>
                    <a:bodyPr/>
                    <a:lstStyle/>
                    <a:p>
                      <a:pPr>
                        <a:lnSpc>
                          <a:spcPct val="115000"/>
                        </a:lnSpc>
                        <a:spcAft>
                          <a:spcPts val="1000"/>
                        </a:spcAft>
                        <a:buNone/>
                      </a:pPr>
                      <a:r>
                        <a:rPr lang="en-US" sz="1200" dirty="0">
                          <a:effectLst/>
                        </a:rPr>
                        <a:t>- </a:t>
                      </a:r>
                      <a:r>
                        <a:rPr lang="uk-UA" sz="1200" dirty="0">
                          <a:effectLst/>
                        </a:rPr>
                        <a:t>доросле населення </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1 954 549,77</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156715753"/>
                  </a:ext>
                </a:extLst>
              </a:tr>
              <a:tr h="0">
                <a:tc>
                  <a:txBody>
                    <a:bodyPr/>
                    <a:lstStyle/>
                    <a:p>
                      <a:pPr>
                        <a:lnSpc>
                          <a:spcPct val="115000"/>
                        </a:lnSpc>
                        <a:spcAft>
                          <a:spcPts val="1000"/>
                        </a:spcAft>
                        <a:buNone/>
                      </a:pPr>
                      <a:r>
                        <a:rPr lang="uk-UA" sz="1200">
                          <a:effectLst/>
                        </a:rPr>
                        <a:t>- дитяче населення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643 965,86</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646044477"/>
                  </a:ext>
                </a:extLst>
              </a:tr>
              <a:tr h="194945">
                <a:tc>
                  <a:txBody>
                    <a:bodyPr/>
                    <a:lstStyle/>
                    <a:p>
                      <a:pPr>
                        <a:lnSpc>
                          <a:spcPct val="115000"/>
                        </a:lnSpc>
                        <a:spcAft>
                          <a:spcPts val="1000"/>
                        </a:spcAft>
                        <a:buNone/>
                      </a:pPr>
                      <a:r>
                        <a:rPr lang="uk-UA" sz="1200">
                          <a:effectLst/>
                        </a:rPr>
                        <a:t>- ранній статевий розвиток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dirty="0">
                          <a:effectLst/>
                        </a:rPr>
                        <a:t>149 334,30</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143619533"/>
                  </a:ext>
                </a:extLst>
              </a:tr>
              <a:tr h="194945">
                <a:tc>
                  <a:txBody>
                    <a:bodyPr/>
                    <a:lstStyle/>
                    <a:p>
                      <a:pPr>
                        <a:lnSpc>
                          <a:spcPct val="115000"/>
                        </a:lnSpc>
                        <a:spcAft>
                          <a:spcPts val="1000"/>
                        </a:spcAft>
                        <a:buNone/>
                      </a:pPr>
                      <a:r>
                        <a:rPr lang="uk-UA" sz="1200">
                          <a:effectLst/>
                        </a:rPr>
                        <a:t>- наркотичні препарати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dirty="0">
                          <a:effectLst/>
                        </a:rPr>
                        <a:t>605 139,67</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418673129"/>
                  </a:ext>
                </a:extLst>
              </a:tr>
              <a:tr h="194945">
                <a:tc>
                  <a:txBody>
                    <a:bodyPr/>
                    <a:lstStyle/>
                    <a:p>
                      <a:pPr>
                        <a:lnSpc>
                          <a:spcPct val="115000"/>
                        </a:lnSpc>
                        <a:spcAft>
                          <a:spcPts val="1000"/>
                        </a:spcAft>
                        <a:buNone/>
                      </a:pPr>
                      <a:r>
                        <a:rPr lang="uk-UA" sz="1200">
                          <a:effectLst/>
                        </a:rPr>
                        <a:t>- фенілкетонурія  -дорослі</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846 181,55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149442864"/>
                  </a:ext>
                </a:extLst>
              </a:tr>
              <a:tr h="194945">
                <a:tc>
                  <a:txBody>
                    <a:bodyPr/>
                    <a:lstStyle/>
                    <a:p>
                      <a:pPr>
                        <a:lnSpc>
                          <a:spcPct val="115000"/>
                        </a:lnSpc>
                        <a:spcAft>
                          <a:spcPts val="1000"/>
                        </a:spcAft>
                        <a:buNone/>
                      </a:pPr>
                      <a:r>
                        <a:rPr lang="uk-UA" sz="1200">
                          <a:effectLst/>
                        </a:rPr>
                        <a:t>- фенілкетонурія -діти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1 385 785,83</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160901027"/>
                  </a:ext>
                </a:extLst>
              </a:tr>
              <a:tr h="0">
                <a:tc>
                  <a:txBody>
                    <a:bodyPr/>
                    <a:lstStyle/>
                    <a:p>
                      <a:pPr>
                        <a:lnSpc>
                          <a:spcPct val="115000"/>
                        </a:lnSpc>
                        <a:spcAft>
                          <a:spcPts val="1000"/>
                        </a:spcAft>
                        <a:buNone/>
                      </a:pPr>
                      <a:r>
                        <a:rPr lang="uk-UA" sz="1200">
                          <a:effectLst/>
                        </a:rPr>
                        <a:t>- муковісцидоз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709 024,15</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565751983"/>
                  </a:ext>
                </a:extLst>
              </a:tr>
              <a:tr h="0">
                <a:tc>
                  <a:txBody>
                    <a:bodyPr/>
                    <a:lstStyle/>
                    <a:p>
                      <a:pPr>
                        <a:lnSpc>
                          <a:spcPct val="115000"/>
                        </a:lnSpc>
                        <a:spcAft>
                          <a:spcPts val="1000"/>
                        </a:spcAft>
                        <a:buNone/>
                      </a:pPr>
                      <a:r>
                        <a:rPr lang="uk-UA" sz="1200">
                          <a:effectLst/>
                        </a:rPr>
                        <a:t>- імуносупресори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112 044,78</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158496372"/>
                  </a:ext>
                </a:extLst>
              </a:tr>
              <a:tr h="0">
                <a:tc>
                  <a:txBody>
                    <a:bodyPr/>
                    <a:lstStyle/>
                    <a:p>
                      <a:pPr>
                        <a:lnSpc>
                          <a:spcPct val="115000"/>
                        </a:lnSpc>
                        <a:spcAft>
                          <a:spcPts val="1000"/>
                        </a:spcAft>
                        <a:buNone/>
                      </a:pPr>
                      <a:r>
                        <a:rPr lang="uk-UA" sz="1200">
                          <a:effectLst/>
                        </a:rPr>
                        <a:t>Вироби медичного призначення всього, у тому числі</a:t>
                      </a:r>
                      <a:r>
                        <a:rPr lang="ru-RU" sz="1200">
                          <a:effectLst/>
                        </a:rPr>
                        <a:t>: </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26 292 514,90</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892653968"/>
                  </a:ext>
                </a:extLst>
              </a:tr>
              <a:tr h="0">
                <a:tc>
                  <a:txBody>
                    <a:bodyPr/>
                    <a:lstStyle/>
                    <a:p>
                      <a:pPr>
                        <a:lnSpc>
                          <a:spcPct val="115000"/>
                        </a:lnSpc>
                        <a:spcAft>
                          <a:spcPts val="1000"/>
                        </a:spcAft>
                        <a:buNone/>
                      </a:pPr>
                      <a:r>
                        <a:rPr lang="uk-UA" sz="1200">
                          <a:effectLst/>
                        </a:rPr>
                        <a:t> - підгузки</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19 845 227,56</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220321986"/>
                  </a:ext>
                </a:extLst>
              </a:tr>
              <a:tr h="0">
                <a:tc>
                  <a:txBody>
                    <a:bodyPr/>
                    <a:lstStyle/>
                    <a:p>
                      <a:pPr>
                        <a:lnSpc>
                          <a:spcPct val="115000"/>
                        </a:lnSpc>
                        <a:spcAft>
                          <a:spcPts val="1000"/>
                        </a:spcAft>
                        <a:buNone/>
                      </a:pPr>
                      <a:r>
                        <a:rPr lang="uk-UA" sz="1200">
                          <a:effectLst/>
                        </a:rPr>
                        <a:t>- калоприймачі</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a:effectLst/>
                        </a:rPr>
                        <a:t>6 026 125,92</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171260794"/>
                  </a:ext>
                </a:extLst>
              </a:tr>
              <a:tr h="0">
                <a:tc>
                  <a:txBody>
                    <a:bodyPr/>
                    <a:lstStyle/>
                    <a:p>
                      <a:pPr>
                        <a:lnSpc>
                          <a:spcPct val="115000"/>
                        </a:lnSpc>
                        <a:spcAft>
                          <a:spcPts val="1000"/>
                        </a:spcAft>
                        <a:buNone/>
                      </a:pPr>
                      <a:r>
                        <a:rPr lang="uk-UA" sz="1200">
                          <a:effectLst/>
                        </a:rPr>
                        <a:t>-  сечоприймачі</a:t>
                      </a:r>
                      <a:endParaRPr lang="uk-U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buNone/>
                      </a:pPr>
                      <a:r>
                        <a:rPr lang="uk-UA" sz="1200" dirty="0">
                          <a:effectLst/>
                        </a:rPr>
                        <a:t>421 161,42</a:t>
                      </a:r>
                      <a:endParaRPr lang="uk-U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67026900"/>
                  </a:ext>
                </a:extLst>
              </a:tr>
            </a:tbl>
          </a:graphicData>
        </a:graphic>
      </p:graphicFrame>
      <p:sp>
        <p:nvSpPr>
          <p:cNvPr id="6" name="TextBox 5">
            <a:extLst>
              <a:ext uri="{FF2B5EF4-FFF2-40B4-BE49-F238E27FC236}">
                <a16:creationId xmlns:a16="http://schemas.microsoft.com/office/drawing/2014/main" xmlns="" id="{7B5ACE81-9BDC-C236-BDCB-D2F6C49D3ACC}"/>
              </a:ext>
            </a:extLst>
          </p:cNvPr>
          <p:cNvSpPr txBox="1"/>
          <p:nvPr/>
        </p:nvSpPr>
        <p:spPr>
          <a:xfrm>
            <a:off x="5779008" y="5146618"/>
            <a:ext cx="5857494" cy="1200329"/>
          </a:xfrm>
          <a:prstGeom prst="rect">
            <a:avLst/>
          </a:prstGeom>
          <a:noFill/>
        </p:spPr>
        <p:txBody>
          <a:bodyPr wrap="square">
            <a:spAutoFit/>
          </a:bodyPr>
          <a:lstStyle/>
          <a:p>
            <a:r>
              <a:rPr lang="uk-UA" dirty="0"/>
              <a:t>На особливому контролі знаходиться питання спостереження та якості надання медичної допомоги дітям пільгових</a:t>
            </a:r>
            <a:r>
              <a:rPr lang="x-none" dirty="0"/>
              <a:t> </a:t>
            </a:r>
            <a:r>
              <a:rPr lang="uk-UA" dirty="0"/>
              <a:t>категорій та дітям, що потребують підвищеної уваги фахівців.</a:t>
            </a:r>
          </a:p>
        </p:txBody>
      </p:sp>
      <p:sp>
        <p:nvSpPr>
          <p:cNvPr id="5" name="TextBox 4">
            <a:extLst>
              <a:ext uri="{FF2B5EF4-FFF2-40B4-BE49-F238E27FC236}">
                <a16:creationId xmlns:a16="http://schemas.microsoft.com/office/drawing/2014/main" xmlns="" id="{86242CE5-9526-6B5B-FD4C-21D5C5E72EFE}"/>
              </a:ext>
            </a:extLst>
          </p:cNvPr>
          <p:cNvSpPr txBox="1"/>
          <p:nvPr/>
        </p:nvSpPr>
        <p:spPr>
          <a:xfrm>
            <a:off x="364236" y="213028"/>
            <a:ext cx="4198620" cy="461665"/>
          </a:xfrm>
          <a:prstGeom prst="rect">
            <a:avLst/>
          </a:prstGeom>
          <a:noFill/>
        </p:spPr>
        <p:txBody>
          <a:bodyPr wrap="square">
            <a:spAutoFit/>
          </a:bodyPr>
          <a:lstStyle/>
          <a:p>
            <a:r>
              <a:rPr lang="uk-UA" sz="2400" b="1" dirty="0"/>
              <a:t>Забезпеченість закладу</a:t>
            </a:r>
          </a:p>
        </p:txBody>
      </p:sp>
    </p:spTree>
    <p:extLst>
      <p:ext uri="{BB962C8B-B14F-4D97-AF65-F5344CB8AC3E}">
        <p14:creationId xmlns:p14="http://schemas.microsoft.com/office/powerpoint/2010/main" val="1913467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BE4D84A-CEA8-C1EB-AFCC-30D00E76F578}"/>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502A4569-656D-543C-F158-61EF4FD37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xmlns="" id="{6F6BD320-C29B-2D52-D584-CB13760823E1}"/>
              </a:ext>
            </a:extLst>
          </p:cNvPr>
          <p:cNvSpPr txBox="1"/>
          <p:nvPr/>
        </p:nvSpPr>
        <p:spPr>
          <a:xfrm>
            <a:off x="417095" y="731238"/>
            <a:ext cx="10876547" cy="646331"/>
          </a:xfrm>
          <a:prstGeom prst="rect">
            <a:avLst/>
          </a:prstGeom>
          <a:noFill/>
        </p:spPr>
        <p:txBody>
          <a:bodyPr wrap="square" rtlCol="0">
            <a:spAutoFit/>
          </a:bodyPr>
          <a:lstStyle/>
          <a:p>
            <a:r>
              <a:rPr lang="x-none" dirty="0"/>
              <a:t>	</a:t>
            </a:r>
            <a:r>
              <a:rPr lang="uk-UA" dirty="0"/>
              <a:t>Фактичні джерела доходу  підприємства за 12 місяців   2025 року на 01.01.2026 року  наведені в</a:t>
            </a:r>
            <a:r>
              <a:rPr lang="x-none" dirty="0"/>
              <a:t> </a:t>
            </a:r>
            <a:r>
              <a:rPr lang="uk-UA" dirty="0"/>
              <a:t>таблиці:</a:t>
            </a:r>
          </a:p>
        </p:txBody>
      </p:sp>
      <p:graphicFrame>
        <p:nvGraphicFramePr>
          <p:cNvPr id="4" name="Таблица 3">
            <a:extLst>
              <a:ext uri="{FF2B5EF4-FFF2-40B4-BE49-F238E27FC236}">
                <a16:creationId xmlns:a16="http://schemas.microsoft.com/office/drawing/2014/main" xmlns="" id="{93F360C8-6D79-3A4F-A334-C11E496F02DE}"/>
              </a:ext>
            </a:extLst>
          </p:cNvPr>
          <p:cNvGraphicFramePr>
            <a:graphicFrameLocks noGrp="1"/>
          </p:cNvGraphicFramePr>
          <p:nvPr>
            <p:extLst>
              <p:ext uri="{D42A27DB-BD31-4B8C-83A1-F6EECF244321}">
                <p14:modId xmlns:p14="http://schemas.microsoft.com/office/powerpoint/2010/main" val="4023273904"/>
              </p:ext>
            </p:extLst>
          </p:nvPr>
        </p:nvGraphicFramePr>
        <p:xfrm>
          <a:off x="417095" y="1377569"/>
          <a:ext cx="10876547" cy="5477332"/>
        </p:xfrm>
        <a:graphic>
          <a:graphicData uri="http://schemas.openxmlformats.org/drawingml/2006/table">
            <a:tbl>
              <a:tblPr>
                <a:tableStyleId>{D113A9D2-9D6B-4929-AA2D-F23B5EE8CBE7}</a:tableStyleId>
              </a:tblPr>
              <a:tblGrid>
                <a:gridCol w="7199452">
                  <a:extLst>
                    <a:ext uri="{9D8B030D-6E8A-4147-A177-3AD203B41FA5}">
                      <a16:colId xmlns:a16="http://schemas.microsoft.com/office/drawing/2014/main" xmlns="" val="4082418964"/>
                    </a:ext>
                  </a:extLst>
                </a:gridCol>
                <a:gridCol w="2002144">
                  <a:extLst>
                    <a:ext uri="{9D8B030D-6E8A-4147-A177-3AD203B41FA5}">
                      <a16:colId xmlns:a16="http://schemas.microsoft.com/office/drawing/2014/main" xmlns="" val="2473329871"/>
                    </a:ext>
                  </a:extLst>
                </a:gridCol>
                <a:gridCol w="1674951">
                  <a:extLst>
                    <a:ext uri="{9D8B030D-6E8A-4147-A177-3AD203B41FA5}">
                      <a16:colId xmlns:a16="http://schemas.microsoft.com/office/drawing/2014/main" xmlns="" val="3433333340"/>
                    </a:ext>
                  </a:extLst>
                </a:gridCol>
              </a:tblGrid>
              <a:tr h="209209">
                <a:tc>
                  <a:txBody>
                    <a:bodyPr/>
                    <a:lstStyle/>
                    <a:p>
                      <a:pPr algn="ctr">
                        <a:lnSpc>
                          <a:spcPct val="115000"/>
                        </a:lnSpc>
                        <a:spcAft>
                          <a:spcPts val="1000"/>
                        </a:spcAft>
                        <a:buNone/>
                      </a:pPr>
                      <a:r>
                        <a:rPr lang="uk-UA" sz="1200">
                          <a:effectLst/>
                        </a:rPr>
                        <a:t>Показники</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Сума (грн.)</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Питома вага,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48505394"/>
                  </a:ext>
                </a:extLst>
              </a:tr>
              <a:tr h="209209">
                <a:tc>
                  <a:txBody>
                    <a:bodyPr/>
                    <a:lstStyle/>
                    <a:p>
                      <a:pPr>
                        <a:lnSpc>
                          <a:spcPct val="115000"/>
                        </a:lnSpc>
                        <a:spcAft>
                          <a:spcPts val="1000"/>
                        </a:spcAft>
                        <a:buNone/>
                      </a:pPr>
                      <a:r>
                        <a:rPr lang="uk-UA" sz="1200">
                          <a:effectLst/>
                        </a:rPr>
                        <a:t>Дохід від Національної служби здоров’я України за послуги</a:t>
                      </a:r>
                      <a:r>
                        <a:rPr lang="ru-RU" sz="1200">
                          <a:effectLst/>
                        </a:rPr>
                        <a:t>  </a:t>
                      </a:r>
                      <a:r>
                        <a:rPr lang="uk-UA" sz="1200">
                          <a:effectLst/>
                        </a:rPr>
                        <a:t>всього, у  тому числі:</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dirty="0">
                          <a:effectLst/>
                        </a:rPr>
                        <a:t>101 492179,01</a:t>
                      </a: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57,5</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32269611"/>
                  </a:ext>
                </a:extLst>
              </a:tr>
              <a:tr h="418084">
                <a:tc>
                  <a:txBody>
                    <a:bodyPr/>
                    <a:lstStyle/>
                    <a:p>
                      <a:pPr>
                        <a:lnSpc>
                          <a:spcPct val="115000"/>
                        </a:lnSpc>
                        <a:spcAft>
                          <a:spcPts val="1000"/>
                        </a:spcAft>
                        <a:buNone/>
                      </a:pPr>
                      <a:r>
                        <a:rPr lang="uk-UA" sz="1200">
                          <a:effectLst/>
                        </a:rPr>
                        <a:t>Дохід від Національної служби здоров’я України за послуги, пов’язані з первинною медичною допомогою</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100 745 476,15</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293455713"/>
                  </a:ext>
                </a:extLst>
              </a:tr>
              <a:tr h="209209">
                <a:tc>
                  <a:txBody>
                    <a:bodyPr/>
                    <a:lstStyle/>
                    <a:p>
                      <a:pPr>
                        <a:lnSpc>
                          <a:spcPct val="115000"/>
                        </a:lnSpc>
                        <a:spcAft>
                          <a:spcPts val="1000"/>
                        </a:spcAft>
                        <a:buNone/>
                      </a:pPr>
                      <a:r>
                        <a:rPr lang="uk-UA" sz="1200">
                          <a:effectLst/>
                        </a:rPr>
                        <a:t>Пакет-21 – Діагностика, лікування та супровід осіб із ВІЛ                            (та підозрою на ВІЛ)</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0</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530914341"/>
                  </a:ext>
                </a:extLst>
              </a:tr>
              <a:tr h="209209">
                <a:tc>
                  <a:txBody>
                    <a:bodyPr/>
                    <a:lstStyle/>
                    <a:p>
                      <a:pPr>
                        <a:lnSpc>
                          <a:spcPct val="115000"/>
                        </a:lnSpc>
                        <a:spcAft>
                          <a:spcPts val="1000"/>
                        </a:spcAft>
                        <a:buNone/>
                      </a:pPr>
                      <a:r>
                        <a:rPr lang="uk-UA" sz="1200">
                          <a:effectLst/>
                        </a:rPr>
                        <a:t>Пакет-24 – Мобільна паліативна допомога дорослим і дітям</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96 736,26</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90091824"/>
                  </a:ext>
                </a:extLst>
              </a:tr>
              <a:tr h="418084">
                <a:tc>
                  <a:txBody>
                    <a:bodyPr/>
                    <a:lstStyle/>
                    <a:p>
                      <a:pPr>
                        <a:lnSpc>
                          <a:spcPct val="115000"/>
                        </a:lnSpc>
                        <a:spcAft>
                          <a:spcPts val="1000"/>
                        </a:spcAft>
                        <a:buNone/>
                      </a:pPr>
                      <a:r>
                        <a:rPr lang="uk-UA" sz="1200">
                          <a:effectLst/>
                        </a:rPr>
                        <a:t>Пакет-41- Супровід та лікування дорослих та дітей, хворих на туберкульоз, на первинному рівні медичної допомоги</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9 393,75</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617904520"/>
                  </a:ext>
                </a:extLst>
              </a:tr>
              <a:tr h="418084">
                <a:tc>
                  <a:txBody>
                    <a:bodyPr/>
                    <a:lstStyle/>
                    <a:p>
                      <a:pPr>
                        <a:lnSpc>
                          <a:spcPct val="115000"/>
                        </a:lnSpc>
                        <a:spcAft>
                          <a:spcPts val="1000"/>
                        </a:spcAft>
                        <a:buNone/>
                      </a:pPr>
                      <a:r>
                        <a:rPr lang="uk-UA" sz="1200">
                          <a:effectLst/>
                        </a:rPr>
                        <a:t>Пакет-50-Забезпечення кадрового потенціалу системи охорони здоров’я шляхом організації надання медичної допомоги  із залученням лікарів-інтернів</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634 399,99</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673143081"/>
                  </a:ext>
                </a:extLst>
              </a:tr>
              <a:tr h="418084">
                <a:tc>
                  <a:txBody>
                    <a:bodyPr/>
                    <a:lstStyle/>
                    <a:p>
                      <a:pPr>
                        <a:lnSpc>
                          <a:spcPct val="115000"/>
                        </a:lnSpc>
                        <a:spcAft>
                          <a:spcPts val="1000"/>
                        </a:spcAft>
                        <a:buNone/>
                      </a:pPr>
                      <a:r>
                        <a:rPr lang="uk-UA" sz="1200">
                          <a:effectLst/>
                        </a:rPr>
                        <a:t>Пакет- 51- Супровід і лікування дорослих та дітей з психічними розладами на первинному рівні медичної допомоги</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4 392,00</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74088771"/>
                  </a:ext>
                </a:extLst>
              </a:tr>
              <a:tr h="425234">
                <a:tc>
                  <a:txBody>
                    <a:bodyPr/>
                    <a:lstStyle/>
                    <a:p>
                      <a:pPr>
                        <a:lnSpc>
                          <a:spcPct val="115000"/>
                        </a:lnSpc>
                        <a:spcAft>
                          <a:spcPts val="1000"/>
                        </a:spcAft>
                        <a:buNone/>
                      </a:pPr>
                      <a:r>
                        <a:rPr lang="uk-UA" sz="1200">
                          <a:effectLst/>
                        </a:rPr>
                        <a:t>Пакет- 73- Надання розширених  послуг з первинної медичної допомоги окремим категоріям  осіб, які захищали незалежність, суверенітет та територіальну цілісність України</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1 780,86</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20370375"/>
                  </a:ext>
                </a:extLst>
              </a:tr>
              <a:tr h="317221">
                <a:tc>
                  <a:txBody>
                    <a:bodyPr/>
                    <a:lstStyle/>
                    <a:p>
                      <a:pPr>
                        <a:lnSpc>
                          <a:spcPct val="115000"/>
                        </a:lnSpc>
                        <a:spcAft>
                          <a:spcPts val="1000"/>
                        </a:spcAft>
                        <a:buNone/>
                      </a:pPr>
                      <a:r>
                        <a:rPr lang="uk-UA" sz="1200">
                          <a:effectLst/>
                        </a:rPr>
                        <a:t>Дохід від  бюджету   Запорізької міської територіальної громади (фінансування) всього , у тому числі: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45 615 396,25</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25,8</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90423524"/>
                  </a:ext>
                </a:extLst>
              </a:tr>
              <a:tr h="209209">
                <a:tc>
                  <a:txBody>
                    <a:bodyPr/>
                    <a:lstStyle/>
                    <a:p>
                      <a:pPr>
                        <a:lnSpc>
                          <a:spcPct val="115000"/>
                        </a:lnSpc>
                        <a:spcAft>
                          <a:spcPts val="1000"/>
                        </a:spcAft>
                        <a:buNone/>
                      </a:pPr>
                      <a:r>
                        <a:rPr lang="uk-UA" sz="1200">
                          <a:effectLst/>
                        </a:rPr>
                        <a:t>Програма «ОХОРОНА ЗДОРОВ'Я МІСТА ЗАПОРІЖЖЯ» на 2025-2027 роки</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44 563 379,02</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507279786"/>
                  </a:ext>
                </a:extLst>
              </a:tr>
              <a:tr h="641259">
                <a:tc>
                  <a:txBody>
                    <a:bodyPr/>
                    <a:lstStyle/>
                    <a:p>
                      <a:pPr>
                        <a:lnSpc>
                          <a:spcPct val="115000"/>
                        </a:lnSpc>
                        <a:spcAft>
                          <a:spcPts val="1000"/>
                        </a:spcAft>
                        <a:buNone/>
                      </a:pPr>
                      <a:r>
                        <a:rPr lang="uk-UA" sz="1200">
                          <a:effectLst/>
                        </a:rPr>
                        <a:t>Міська комплексна програма «Ветеранська політика Запорізької міської територіальної  громади»  видатки на відшкодування витрат на відпуск лікарських засобів безоплатно і на пільгових умовах для Ветеранів та Ветеранок, членів їх сімей, родин загиблих (померлих) захисників та захисниць України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822 992,53</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813082445"/>
                  </a:ext>
                </a:extLst>
              </a:tr>
              <a:tr h="425234">
                <a:tc>
                  <a:txBody>
                    <a:bodyPr/>
                    <a:lstStyle/>
                    <a:p>
                      <a:pPr>
                        <a:lnSpc>
                          <a:spcPct val="115000"/>
                        </a:lnSpc>
                        <a:spcAft>
                          <a:spcPts val="1000"/>
                        </a:spcAft>
                        <a:buNone/>
                      </a:pPr>
                      <a:r>
                        <a:rPr lang="uk-UA" sz="1200">
                          <a:effectLst/>
                        </a:rPr>
                        <a:t>Міська комплексна програма «Ветеранська політика Запорізької міської територіальної громади» для забезпечення діяльності фахівців із супроводу ветеранів та демобілізованих осіб</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227 024,70</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885029667"/>
                  </a:ext>
                </a:extLst>
              </a:tr>
              <a:tr h="203503">
                <a:tc>
                  <a:txBody>
                    <a:bodyPr/>
                    <a:lstStyle/>
                    <a:p>
                      <a:pPr>
                        <a:lnSpc>
                          <a:spcPct val="115000"/>
                        </a:lnSpc>
                        <a:spcAft>
                          <a:spcPts val="1000"/>
                        </a:spcAft>
                        <a:buNone/>
                      </a:pPr>
                      <a:r>
                        <a:rPr lang="uk-UA" sz="1200">
                          <a:effectLst/>
                        </a:rPr>
                        <a:t>Інші доходи  </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13 931 127,29</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7,9</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962392562"/>
                  </a:ext>
                </a:extLst>
              </a:tr>
              <a:tr h="203503">
                <a:tc>
                  <a:txBody>
                    <a:bodyPr/>
                    <a:lstStyle/>
                    <a:p>
                      <a:pPr>
                        <a:lnSpc>
                          <a:spcPct val="115000"/>
                        </a:lnSpc>
                        <a:spcAft>
                          <a:spcPts val="1000"/>
                        </a:spcAft>
                        <a:buNone/>
                      </a:pPr>
                      <a:r>
                        <a:rPr lang="uk-UA" sz="1200">
                          <a:effectLst/>
                        </a:rPr>
                        <a:t>Дохід  від  Безоплатно отриманих  активів  (каса)</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15 450 215,15</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a:effectLst/>
                        </a:rPr>
                        <a:t>8,8</a:t>
                      </a: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01365729"/>
                  </a:ext>
                </a:extLst>
              </a:tr>
              <a:tr h="209209">
                <a:tc>
                  <a:txBody>
                    <a:bodyPr/>
                    <a:lstStyle/>
                    <a:p>
                      <a:pPr>
                        <a:lnSpc>
                          <a:spcPct val="115000"/>
                        </a:lnSpc>
                        <a:spcAft>
                          <a:spcPts val="1000"/>
                        </a:spcAft>
                        <a:buNone/>
                      </a:pPr>
                      <a:r>
                        <a:rPr lang="uk-UA" sz="1200" dirty="0">
                          <a:effectLst/>
                        </a:rPr>
                        <a:t>Всього доходу</a:t>
                      </a: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dirty="0">
                          <a:effectLst/>
                        </a:rPr>
                        <a:t>176 488 917,70</a:t>
                      </a: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buNone/>
                      </a:pPr>
                      <a:r>
                        <a:rPr lang="uk-UA" sz="1200" dirty="0">
                          <a:effectLst/>
                        </a:rPr>
                        <a:t>100</a:t>
                      </a: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521" marR="345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67046621"/>
                  </a:ext>
                </a:extLst>
              </a:tr>
            </a:tbl>
          </a:graphicData>
        </a:graphic>
      </p:graphicFrame>
      <p:sp>
        <p:nvSpPr>
          <p:cNvPr id="6" name="TextBox 5">
            <a:extLst>
              <a:ext uri="{FF2B5EF4-FFF2-40B4-BE49-F238E27FC236}">
                <a16:creationId xmlns:a16="http://schemas.microsoft.com/office/drawing/2014/main" xmlns="" id="{C3820DAC-1EF0-495D-0619-872A19FEC77E}"/>
              </a:ext>
            </a:extLst>
          </p:cNvPr>
          <p:cNvSpPr txBox="1"/>
          <p:nvPr/>
        </p:nvSpPr>
        <p:spPr>
          <a:xfrm>
            <a:off x="417095" y="336887"/>
            <a:ext cx="6158484" cy="461665"/>
          </a:xfrm>
          <a:prstGeom prst="rect">
            <a:avLst/>
          </a:prstGeom>
          <a:noFill/>
        </p:spPr>
        <p:txBody>
          <a:bodyPr wrap="square">
            <a:spAutoFit/>
          </a:bodyPr>
          <a:lstStyle/>
          <a:p>
            <a:r>
              <a:rPr lang="uk-UA" sz="2400" b="1" dirty="0"/>
              <a:t>Бюджет</a:t>
            </a:r>
          </a:p>
        </p:txBody>
      </p:sp>
    </p:spTree>
    <p:extLst>
      <p:ext uri="{BB962C8B-B14F-4D97-AF65-F5344CB8AC3E}">
        <p14:creationId xmlns:p14="http://schemas.microsoft.com/office/powerpoint/2010/main" val="4178268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E5A233-563A-68E8-9C01-70E70F677D6A}"/>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382DE0F1-8A7C-479C-1670-4A1CF79E5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B8FB7FDC-6952-DB3A-13AD-2A72FE365A0C}"/>
              </a:ext>
            </a:extLst>
          </p:cNvPr>
          <p:cNvSpPr txBox="1"/>
          <p:nvPr/>
        </p:nvSpPr>
        <p:spPr>
          <a:xfrm>
            <a:off x="975520" y="1060146"/>
            <a:ext cx="10240960" cy="4737707"/>
          </a:xfrm>
          <a:prstGeom prst="rect">
            <a:avLst/>
          </a:prstGeom>
          <a:noFill/>
        </p:spPr>
        <p:txBody>
          <a:bodyPr wrap="square">
            <a:spAutoFit/>
          </a:bodyPr>
          <a:lstStyle/>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Одним з пріоритетних питань в діяльності Центру залишається кадрове забезпечення. Кількість штатних посад  по центру на 01.01.25р. становила – 426,0 одиниці, а на 01.01.26р.</a:t>
            </a:r>
            <a:r>
              <a:rPr lang="x-none" sz="2000" dirty="0">
                <a:effectLst/>
                <a:ea typeface="Times New Roman" panose="02020603050405020304" pitchFamily="18" charset="0"/>
                <a:cs typeface="Times New Roman" panose="02020603050405020304" pitchFamily="18" charset="0"/>
              </a:rPr>
              <a:t> </a:t>
            </a:r>
            <a:r>
              <a:rPr lang="uk-UA" sz="2000" dirty="0">
                <a:effectLst/>
                <a:ea typeface="Times New Roman" panose="02020603050405020304" pitchFamily="18" charset="0"/>
                <a:cs typeface="Times New Roman" panose="02020603050405020304" pitchFamily="18" charset="0"/>
              </a:rPr>
              <a:t>становить – 547,5</a:t>
            </a:r>
            <a:r>
              <a:rPr lang="x-none" sz="2000" dirty="0">
                <a:effectLst/>
                <a:ea typeface="Times New Roman" panose="02020603050405020304" pitchFamily="18" charset="0"/>
                <a:cs typeface="Times New Roman" panose="02020603050405020304" pitchFamily="18" charset="0"/>
              </a:rPr>
              <a:t> </a:t>
            </a:r>
            <a:r>
              <a:rPr lang="uk-UA" sz="2000" dirty="0">
                <a:effectLst/>
                <a:ea typeface="Times New Roman" panose="02020603050405020304" pitchFamily="18" charset="0"/>
                <a:cs typeface="Times New Roman" panose="02020603050405020304" pitchFamily="18" charset="0"/>
              </a:rPr>
              <a:t>одиниць.</a:t>
            </a:r>
            <a:endParaRPr lang="uk-UA" sz="2000" dirty="0">
              <a:effectLst/>
              <a:ea typeface="Calibri" panose="020F0502020204030204" pitchFamily="34" charset="0"/>
              <a:cs typeface="Times New Roman" panose="02020603050405020304" pitchFamily="18" charset="0"/>
            </a:endParaRPr>
          </a:p>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Лікарі – 127,25 у 2025р., 173,5 на 2026 р.</a:t>
            </a:r>
            <a:endParaRPr lang="uk-UA" sz="2000" dirty="0">
              <a:effectLst/>
              <a:ea typeface="Calibri" panose="020F0502020204030204" pitchFamily="34" charset="0"/>
              <a:cs typeface="Times New Roman" panose="02020603050405020304" pitchFamily="18" charset="0"/>
            </a:endParaRPr>
          </a:p>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Фахівці з базовою та неповною вищою медичною освітою – 141,0</a:t>
            </a:r>
            <a:r>
              <a:rPr lang="x-none" sz="2000" dirty="0">
                <a:effectLst/>
                <a:ea typeface="Times New Roman" panose="02020603050405020304" pitchFamily="18" charset="0"/>
                <a:cs typeface="Times New Roman" panose="02020603050405020304" pitchFamily="18" charset="0"/>
              </a:rPr>
              <a:t> </a:t>
            </a:r>
            <a:r>
              <a:rPr lang="uk-UA" sz="2000" dirty="0">
                <a:effectLst/>
                <a:ea typeface="Times New Roman" panose="02020603050405020304" pitchFamily="18" charset="0"/>
                <a:cs typeface="Times New Roman" panose="02020603050405020304" pitchFamily="18" charset="0"/>
              </a:rPr>
              <a:t>одиниць у 2025р.,</a:t>
            </a:r>
            <a:r>
              <a:rPr lang="x-none" sz="2000" dirty="0">
                <a:effectLst/>
                <a:ea typeface="Times New Roman" panose="02020603050405020304" pitchFamily="18" charset="0"/>
                <a:cs typeface="Times New Roman" panose="02020603050405020304" pitchFamily="18" charset="0"/>
              </a:rPr>
              <a:t> </a:t>
            </a:r>
            <a:r>
              <a:rPr lang="uk-UA" sz="2000" dirty="0">
                <a:effectLst/>
                <a:ea typeface="Times New Roman" panose="02020603050405020304" pitchFamily="18" charset="0"/>
                <a:cs typeface="Times New Roman" panose="02020603050405020304" pitchFamily="18" charset="0"/>
              </a:rPr>
              <a:t>190,25 одиниць  на  2026р.</a:t>
            </a:r>
            <a:endParaRPr lang="uk-UA" sz="2000" dirty="0">
              <a:effectLst/>
              <a:ea typeface="Calibri" panose="020F0502020204030204" pitchFamily="34" charset="0"/>
              <a:cs typeface="Times New Roman" panose="02020603050405020304" pitchFamily="18" charset="0"/>
            </a:endParaRPr>
          </a:p>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Молодший медперсонал –46,0 одиниць у 2025р., 54,5 одиниць на  2026р.</a:t>
            </a:r>
            <a:endParaRPr lang="uk-UA" sz="2000" dirty="0">
              <a:effectLst/>
              <a:ea typeface="Calibri" panose="020F0502020204030204" pitchFamily="34" charset="0"/>
              <a:cs typeface="Times New Roman" panose="02020603050405020304" pitchFamily="18" charset="0"/>
            </a:endParaRPr>
          </a:p>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Спеціалісти – 29,0 одиниць у 2025р.,  35,5 одиниць на  2026р.</a:t>
            </a:r>
            <a:endParaRPr lang="uk-UA" sz="2000" dirty="0">
              <a:effectLst/>
              <a:ea typeface="Calibri" panose="020F0502020204030204" pitchFamily="34" charset="0"/>
              <a:cs typeface="Times New Roman" panose="02020603050405020304" pitchFamily="18" charset="0"/>
            </a:endParaRPr>
          </a:p>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Інший персонал – 82,75 одиниць у 2025р., 91,75 одиниць на 2026р.</a:t>
            </a:r>
            <a:endParaRPr lang="uk-UA" sz="2000" dirty="0">
              <a:effectLst/>
              <a:ea typeface="Calibri" panose="020F0502020204030204" pitchFamily="34" charset="0"/>
              <a:cs typeface="Times New Roman" panose="02020603050405020304" pitchFamily="18" charset="0"/>
            </a:endParaRPr>
          </a:p>
          <a:p>
            <a:pPr indent="342900" algn="just">
              <a:lnSpc>
                <a:spcPct val="115000"/>
              </a:lnSpc>
              <a:spcAft>
                <a:spcPts val="1000"/>
              </a:spcAft>
              <a:buNone/>
            </a:pPr>
            <a:r>
              <a:rPr lang="uk-UA" sz="2000" dirty="0">
                <a:effectLst/>
                <a:ea typeface="Times New Roman" panose="02020603050405020304" pitchFamily="18" charset="0"/>
                <a:cs typeface="Times New Roman" panose="02020603050405020304" pitchFamily="18" charset="0"/>
              </a:rPr>
              <a:t>За 2025 рік чисельність працівників збільшилась на 121,5 одиниць. З 426,0 до 547,5 одиниць за рахунок приєднання КНП ЦПМСД </a:t>
            </a:r>
            <a:r>
              <a:rPr lang="uk-UA" sz="2000" dirty="0">
                <a:effectLst/>
                <a:ea typeface="Segoe UI Symbol" panose="020B0502040204020203" pitchFamily="34" charset="0"/>
                <a:cs typeface="Times New Roman" panose="02020603050405020304" pitchFamily="18" charset="0"/>
              </a:rPr>
              <a:t>№</a:t>
            </a:r>
            <a:r>
              <a:rPr lang="uk-UA" sz="2000" dirty="0">
                <a:effectLst/>
                <a:ea typeface="Times New Roman" panose="02020603050405020304" pitchFamily="18" charset="0"/>
                <a:cs typeface="Times New Roman" panose="02020603050405020304" pitchFamily="18" charset="0"/>
              </a:rPr>
              <a:t>6.</a:t>
            </a:r>
            <a:endParaRPr lang="uk-UA" sz="2000" dirty="0"/>
          </a:p>
        </p:txBody>
      </p:sp>
      <p:sp>
        <p:nvSpPr>
          <p:cNvPr id="5" name="TextBox 4">
            <a:extLst>
              <a:ext uri="{FF2B5EF4-FFF2-40B4-BE49-F238E27FC236}">
                <a16:creationId xmlns:a16="http://schemas.microsoft.com/office/drawing/2014/main" xmlns="" id="{176D9D2C-CCB4-7831-4DB7-AAA3BE722BE6}"/>
              </a:ext>
            </a:extLst>
          </p:cNvPr>
          <p:cNvSpPr txBox="1"/>
          <p:nvPr/>
        </p:nvSpPr>
        <p:spPr>
          <a:xfrm>
            <a:off x="975520" y="385302"/>
            <a:ext cx="2916616" cy="490199"/>
          </a:xfrm>
          <a:prstGeom prst="rect">
            <a:avLst/>
          </a:prstGeom>
          <a:noFill/>
        </p:spPr>
        <p:txBody>
          <a:bodyPr wrap="square">
            <a:spAutoFit/>
          </a:bodyPr>
          <a:lstStyle/>
          <a:p>
            <a:pPr>
              <a:lnSpc>
                <a:spcPct val="115000"/>
              </a:lnSpc>
              <a:spcAft>
                <a:spcPts val="1000"/>
              </a:spcAft>
              <a:buNone/>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Штатний розпис</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1829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0E9FBC-3BFE-23CD-20AB-F80D9ACD7338}"/>
            </a:ext>
          </a:extLst>
        </p:cNvPr>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47536451-3717-6F45-2CC6-569BA002E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BC2EE14F-59BB-3F9E-56FD-2BC7B5C9F886}"/>
              </a:ext>
            </a:extLst>
          </p:cNvPr>
          <p:cNvSpPr txBox="1"/>
          <p:nvPr/>
        </p:nvSpPr>
        <p:spPr>
          <a:xfrm>
            <a:off x="574818" y="898563"/>
            <a:ext cx="11042364" cy="5060873"/>
          </a:xfrm>
          <a:prstGeom prst="rect">
            <a:avLst/>
          </a:prstGeom>
          <a:noFill/>
        </p:spPr>
        <p:txBody>
          <a:bodyPr wrap="square">
            <a:spAutoFit/>
          </a:bodyPr>
          <a:lstStyle/>
          <a:p>
            <a:pPr>
              <a:lnSpc>
                <a:spcPct val="115000"/>
              </a:lnSpc>
              <a:spcAft>
                <a:spcPts val="1000"/>
              </a:spcAft>
              <a:buNone/>
            </a:pPr>
            <a:r>
              <a:rPr lang="uk-UA" sz="2000" dirty="0">
                <a:effectLst/>
                <a:ea typeface="Calibri" panose="020F0502020204030204" pitchFamily="34" charset="0"/>
                <a:cs typeface="Times New Roman" panose="02020603050405020304" pitchFamily="18" charset="0"/>
              </a:rPr>
              <a:t>Відповідно до вимог Конституції України, Закону України «Про звернення громадян», у КНП «Лівобережний центр первинної медико-санітарної допомоги №2» ЗМР протягом 2025 року проведено відповідну роботу щодо забезпечення реалізації громадянами конституційного права на звернення. Результати роботи зі зверненнями громадян, питання упорядкування роботи зі зверненнями громадян, забезпечення реалізації конституційного права громадян на письмове звернення та особистий прийом, недопущення надання неоднозначних, необґрунтованих або неповних відповідей за зверненнями громадян, із порушенням строків, установлених законодавством, перебувають на постійному контролі керівництва КНП «Лівобережний центр первинної медико-санітарної допомоги №2» ЗМР.</a:t>
            </a:r>
          </a:p>
          <a:p>
            <a:pPr>
              <a:lnSpc>
                <a:spcPct val="115000"/>
              </a:lnSpc>
              <a:spcAft>
                <a:spcPts val="1000"/>
              </a:spcAft>
              <a:buNone/>
            </a:pPr>
            <a:r>
              <a:rPr lang="uk-UA" sz="2000" b="1" dirty="0">
                <a:effectLst/>
                <a:ea typeface="Calibri" panose="020F0502020204030204" pitchFamily="34" charset="0"/>
                <a:cs typeface="Times New Roman" panose="02020603050405020304" pitchFamily="18" charset="0"/>
              </a:rPr>
              <a:t>Стан розгляду  звернень громадян: протягом 2025 року до закладу  надійшло 112 звернень</a:t>
            </a:r>
            <a:endParaRPr lang="uk-UA" sz="2000" dirty="0">
              <a:effectLst/>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uk-UA" sz="2000" b="1" dirty="0">
                <a:effectLst/>
                <a:ea typeface="Calibri" panose="020F0502020204030204" pitchFamily="34" charset="0"/>
                <a:cs typeface="Times New Roman" panose="02020603050405020304" pitchFamily="18" charset="0"/>
              </a:rPr>
              <a:t>До адміністрації закладу - </a:t>
            </a:r>
            <a:r>
              <a:rPr lang="uk-UA" sz="2000" dirty="0">
                <a:effectLst/>
                <a:ea typeface="Calibri" panose="020F0502020204030204" pitchFamily="34" charset="0"/>
                <a:cs typeface="Times New Roman" panose="02020603050405020304" pitchFamily="18" charset="0"/>
              </a:rPr>
              <a:t>118 звернень</a:t>
            </a:r>
          </a:p>
          <a:p>
            <a:pPr marL="285750" indent="-285750">
              <a:lnSpc>
                <a:spcPct val="115000"/>
              </a:lnSpc>
              <a:spcAft>
                <a:spcPts val="1000"/>
              </a:spcAft>
              <a:buFont typeface="Arial" panose="020B0604020202020204" pitchFamily="34" charset="0"/>
              <a:buChar char="•"/>
            </a:pPr>
            <a:r>
              <a:rPr lang="uk-UA" sz="2000" b="1" dirty="0">
                <a:effectLst/>
                <a:ea typeface="Calibri" panose="020F0502020204030204" pitchFamily="34" charset="0"/>
                <a:cs typeface="Times New Roman" panose="02020603050405020304" pitchFamily="18" charset="0"/>
              </a:rPr>
              <a:t>На гарячу лінію ДОЗ - </a:t>
            </a:r>
            <a:r>
              <a:rPr lang="uk-UA" sz="2000" dirty="0">
                <a:effectLst/>
                <a:ea typeface="Times New Roman" panose="02020603050405020304" pitchFamily="18" charset="0"/>
                <a:cs typeface="Times New Roman" panose="02020603050405020304" pitchFamily="18" charset="0"/>
              </a:rPr>
              <a:t>112 звернень</a:t>
            </a:r>
            <a:endParaRPr lang="uk-UA" sz="2000" dirty="0"/>
          </a:p>
        </p:txBody>
      </p:sp>
      <p:sp>
        <p:nvSpPr>
          <p:cNvPr id="10" name="TextBox 9">
            <a:extLst>
              <a:ext uri="{FF2B5EF4-FFF2-40B4-BE49-F238E27FC236}">
                <a16:creationId xmlns:a16="http://schemas.microsoft.com/office/drawing/2014/main" xmlns="" id="{9C39D409-9A31-8C0C-D9F6-568F1666E855}"/>
              </a:ext>
            </a:extLst>
          </p:cNvPr>
          <p:cNvSpPr txBox="1"/>
          <p:nvPr/>
        </p:nvSpPr>
        <p:spPr>
          <a:xfrm>
            <a:off x="445170" y="270329"/>
            <a:ext cx="3967032" cy="517065"/>
          </a:xfrm>
          <a:prstGeom prst="rect">
            <a:avLst/>
          </a:prstGeom>
          <a:noFill/>
        </p:spPr>
        <p:txBody>
          <a:bodyPr wrap="square">
            <a:spAutoFit/>
          </a:bodyPr>
          <a:lstStyle/>
          <a:p>
            <a:pPr>
              <a:lnSpc>
                <a:spcPct val="115000"/>
              </a:lnSpc>
              <a:spcAft>
                <a:spcPts val="1000"/>
              </a:spcAft>
              <a:buNone/>
            </a:pPr>
            <a:r>
              <a:rPr lang="uk-UA" sz="2400" b="1" dirty="0">
                <a:effectLst/>
                <a:ea typeface="Calibri" panose="020F0502020204030204" pitchFamily="34" charset="0"/>
                <a:cs typeface="Times New Roman" panose="02020603050405020304" pitchFamily="18" charset="0"/>
              </a:rPr>
              <a:t>Звернення громадян</a:t>
            </a:r>
            <a:endParaRPr lang="uk-UA"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3317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FD300D91-DA4E-3C82-4BCA-01AE9CC48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xmlns="" id="{10A3C9E1-79A7-C7CB-A075-D7B4DB93AFED}"/>
              </a:ext>
            </a:extLst>
          </p:cNvPr>
          <p:cNvSpPr txBox="1"/>
          <p:nvPr/>
        </p:nvSpPr>
        <p:spPr>
          <a:xfrm>
            <a:off x="865580" y="3038481"/>
            <a:ext cx="10460839" cy="3060453"/>
          </a:xfrm>
          <a:prstGeom prst="rect">
            <a:avLst/>
          </a:prstGeom>
          <a:noFill/>
        </p:spPr>
        <p:txBody>
          <a:bodyPr wrap="square">
            <a:spAutoFit/>
          </a:bodyPr>
          <a:lstStyle/>
          <a:p>
            <a:pPr algn="just">
              <a:lnSpc>
                <a:spcPct val="115000"/>
              </a:lnSpc>
              <a:spcAft>
                <a:spcPts val="1000"/>
              </a:spcAft>
              <a:buNone/>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Основні питання, які порушувалися громадянами: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надання медичної допомоги - 50,8%;</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pP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про забезпечення гуманітарною допомогою, ліками та виробами медичного призначення – 34,6% </a:t>
            </a: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pPr>
            <a:r>
              <a:rPr lang="uk-UA" sz="2000" dirty="0">
                <a:effectLst/>
                <a:latin typeface="Times New Roman" panose="02020603050405020304" pitchFamily="18" charset="0"/>
                <a:ea typeface="Times New Roman" panose="02020603050405020304" pitchFamily="18" charset="0"/>
                <a:cs typeface="Times New Roman" panose="02020603050405020304" pitchFamily="18" charset="0"/>
              </a:rPr>
              <a:t>про  питання ЛКК, ЕКОПФО - 11,5%</a:t>
            </a: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None/>
            </a:pP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 Усі звернення опрацьовано відповідно до Закону України «Про звернення громадян» та надано</a:t>
            </a:r>
            <a:r>
              <a:rPr lang="x-none"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000" dirty="0">
                <a:effectLst/>
                <a:latin typeface="Times New Roman" panose="02020603050405020304" pitchFamily="18" charset="0"/>
                <a:ea typeface="Calibri" panose="020F0502020204030204" pitchFamily="34" charset="0"/>
                <a:cs typeface="Times New Roman" panose="02020603050405020304" pitchFamily="18" charset="0"/>
              </a:rPr>
              <a:t>відповідь авторам звернень в установленому порядку.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xmlns="" id="{1C9B61A5-1F5E-D9DD-7320-19CA50CD1D3E}"/>
              </a:ext>
            </a:extLst>
          </p:cNvPr>
          <p:cNvGraphicFramePr>
            <a:graphicFrameLocks noGrp="1"/>
          </p:cNvGraphicFramePr>
          <p:nvPr>
            <p:extLst>
              <p:ext uri="{D42A27DB-BD31-4B8C-83A1-F6EECF244321}">
                <p14:modId xmlns:p14="http://schemas.microsoft.com/office/powerpoint/2010/main" val="2816249278"/>
              </p:ext>
            </p:extLst>
          </p:nvPr>
        </p:nvGraphicFramePr>
        <p:xfrm>
          <a:off x="865580" y="491795"/>
          <a:ext cx="10460839" cy="2468079"/>
        </p:xfrm>
        <a:graphic>
          <a:graphicData uri="http://schemas.openxmlformats.org/drawingml/2006/table">
            <a:tbl>
              <a:tblPr firstRow="1" firstCol="1" bandRow="1">
                <a:tableStyleId>{5C22544A-7EE6-4342-B048-85BDC9FD1C3A}</a:tableStyleId>
              </a:tblPr>
              <a:tblGrid>
                <a:gridCol w="5229889">
                  <a:extLst>
                    <a:ext uri="{9D8B030D-6E8A-4147-A177-3AD203B41FA5}">
                      <a16:colId xmlns:a16="http://schemas.microsoft.com/office/drawing/2014/main" xmlns="" val="2880340739"/>
                    </a:ext>
                  </a:extLst>
                </a:gridCol>
                <a:gridCol w="2371916">
                  <a:extLst>
                    <a:ext uri="{9D8B030D-6E8A-4147-A177-3AD203B41FA5}">
                      <a16:colId xmlns:a16="http://schemas.microsoft.com/office/drawing/2014/main" xmlns="" val="1156206589"/>
                    </a:ext>
                  </a:extLst>
                </a:gridCol>
                <a:gridCol w="2859034">
                  <a:extLst>
                    <a:ext uri="{9D8B030D-6E8A-4147-A177-3AD203B41FA5}">
                      <a16:colId xmlns:a16="http://schemas.microsoft.com/office/drawing/2014/main" xmlns="" val="1125545842"/>
                    </a:ext>
                  </a:extLst>
                </a:gridCol>
              </a:tblGrid>
              <a:tr h="715479">
                <a:tc>
                  <a:txBody>
                    <a:bodyPr/>
                    <a:lstStyle/>
                    <a:p>
                      <a:pPr>
                        <a:lnSpc>
                          <a:spcPct val="115000"/>
                        </a:lnSpc>
                        <a:spcAft>
                          <a:spcPts val="1000"/>
                        </a:spcAft>
                        <a:buNone/>
                      </a:pPr>
                      <a:r>
                        <a:rPr lang="uk-UA" sz="2000" dirty="0">
                          <a:effectLst/>
                        </a:rPr>
                        <a:t>Причина звернень</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На гарячу лінію ДОЗ</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До адміністрації закладу</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500500590"/>
                  </a:ext>
                </a:extLst>
              </a:tr>
              <a:tr h="298449">
                <a:tc>
                  <a:txBody>
                    <a:bodyPr/>
                    <a:lstStyle/>
                    <a:p>
                      <a:pPr>
                        <a:lnSpc>
                          <a:spcPct val="115000"/>
                        </a:lnSpc>
                        <a:spcAft>
                          <a:spcPts val="1000"/>
                        </a:spcAft>
                        <a:buNone/>
                      </a:pPr>
                      <a:r>
                        <a:rPr lang="uk-UA" sz="2000">
                          <a:effectLst/>
                        </a:rPr>
                        <a:t>Надання мед. допомоги</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ru-RU" sz="2000">
                          <a:effectLst/>
                        </a:rPr>
                        <a:t>46</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58</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558797361"/>
                  </a:ext>
                </a:extLst>
              </a:tr>
              <a:tr h="613146">
                <a:tc>
                  <a:txBody>
                    <a:bodyPr/>
                    <a:lstStyle/>
                    <a:p>
                      <a:pPr>
                        <a:lnSpc>
                          <a:spcPct val="115000"/>
                        </a:lnSpc>
                        <a:spcAft>
                          <a:spcPts val="1000"/>
                        </a:spcAft>
                        <a:buNone/>
                      </a:pPr>
                      <a:r>
                        <a:rPr lang="uk-UA" sz="2000">
                          <a:effectLst/>
                        </a:rPr>
                        <a:t>Забеспечення ліками та медичними виробами</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42</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39</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141276129"/>
                  </a:ext>
                </a:extLst>
              </a:tr>
              <a:tr h="298449">
                <a:tc>
                  <a:txBody>
                    <a:bodyPr/>
                    <a:lstStyle/>
                    <a:p>
                      <a:pPr>
                        <a:lnSpc>
                          <a:spcPct val="115000"/>
                        </a:lnSpc>
                        <a:spcAft>
                          <a:spcPts val="1000"/>
                        </a:spcAft>
                        <a:buNone/>
                      </a:pPr>
                      <a:r>
                        <a:rPr lang="uk-UA" sz="2000">
                          <a:effectLst/>
                        </a:rPr>
                        <a:t>З приводу питань ЕКПФО</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13</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uk-UA" sz="2000">
                          <a:effectLst/>
                        </a:rPr>
                        <a:t>14</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17702856"/>
                  </a:ext>
                </a:extLst>
              </a:tr>
              <a:tr h="298449">
                <a:tc>
                  <a:txBody>
                    <a:bodyPr/>
                    <a:lstStyle/>
                    <a:p>
                      <a:pPr>
                        <a:lnSpc>
                          <a:spcPct val="115000"/>
                        </a:lnSpc>
                        <a:spcAft>
                          <a:spcPts val="1000"/>
                        </a:spcAft>
                        <a:buNone/>
                      </a:pPr>
                      <a:r>
                        <a:rPr lang="uk-UA" sz="2000">
                          <a:effectLst/>
                        </a:rPr>
                        <a:t>Подяка медичним працівникам</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ru-RU" sz="2000">
                          <a:effectLst/>
                        </a:rPr>
                        <a:t>1</a:t>
                      </a:r>
                      <a:r>
                        <a:rPr lang="uk-UA" sz="2000">
                          <a:effectLst/>
                        </a:rPr>
                        <a:t>1</a:t>
                      </a:r>
                      <a:endParaRPr lang="uk-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ru-RU" sz="2000" dirty="0">
                          <a:effectLst/>
                        </a:rPr>
                        <a:t>7</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9558829"/>
                  </a:ext>
                </a:extLst>
              </a:tr>
            </a:tbl>
          </a:graphicData>
        </a:graphic>
      </p:graphicFrame>
    </p:spTree>
    <p:extLst>
      <p:ext uri="{BB962C8B-B14F-4D97-AF65-F5344CB8AC3E}">
        <p14:creationId xmlns:p14="http://schemas.microsoft.com/office/powerpoint/2010/main" val="32671085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1459</Words>
  <Application>Microsoft Office PowerPoint</Application>
  <PresentationFormat>Произвольный</PresentationFormat>
  <Paragraphs>259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Riper Watch</dc:creator>
  <cp:lastModifiedBy>Користувач</cp:lastModifiedBy>
  <cp:revision>10</cp:revision>
  <dcterms:created xsi:type="dcterms:W3CDTF">2026-06-17T18:37:23Z</dcterms:created>
  <dcterms:modified xsi:type="dcterms:W3CDTF">2026-06-24T11:04:23Z</dcterms:modified>
</cp:coreProperties>
</file>